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373" r:id="rId1"/>
  </p:sldMasterIdLst>
  <p:notesMasterIdLst>
    <p:notesMasterId r:id="rId39"/>
  </p:notesMasterIdLst>
  <p:handoutMasterIdLst>
    <p:handoutMasterId r:id="rId40"/>
  </p:handoutMasterIdLst>
  <p:sldIdLst>
    <p:sldId id="256" r:id="rId2"/>
    <p:sldId id="1354" r:id="rId3"/>
    <p:sldId id="1375" r:id="rId4"/>
    <p:sldId id="1376" r:id="rId5"/>
    <p:sldId id="1389" r:id="rId6"/>
    <p:sldId id="1377" r:id="rId7"/>
    <p:sldId id="1378" r:id="rId8"/>
    <p:sldId id="1379" r:id="rId9"/>
    <p:sldId id="1380" r:id="rId10"/>
    <p:sldId id="1381" r:id="rId11"/>
    <p:sldId id="1382" r:id="rId12"/>
    <p:sldId id="1383" r:id="rId13"/>
    <p:sldId id="1384" r:id="rId14"/>
    <p:sldId id="1385" r:id="rId15"/>
    <p:sldId id="1237" r:id="rId16"/>
    <p:sldId id="1336" r:id="rId17"/>
    <p:sldId id="1355" r:id="rId18"/>
    <p:sldId id="1240" r:id="rId19"/>
    <p:sldId id="1241" r:id="rId20"/>
    <p:sldId id="1356" r:id="rId21"/>
    <p:sldId id="1357" r:id="rId22"/>
    <p:sldId id="1358" r:id="rId23"/>
    <p:sldId id="1359" r:id="rId24"/>
    <p:sldId id="1361" r:id="rId25"/>
    <p:sldId id="1362" r:id="rId26"/>
    <p:sldId id="1363" r:id="rId27"/>
    <p:sldId id="1364" r:id="rId28"/>
    <p:sldId id="1386" r:id="rId29"/>
    <p:sldId id="1366" r:id="rId30"/>
    <p:sldId id="1371" r:id="rId31"/>
    <p:sldId id="1367" r:id="rId32"/>
    <p:sldId id="1365" r:id="rId33"/>
    <p:sldId id="1372" r:id="rId34"/>
    <p:sldId id="1388" r:id="rId35"/>
    <p:sldId id="1374" r:id="rId36"/>
    <p:sldId id="1387" r:id="rId37"/>
    <p:sldId id="1210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76">
          <p15:clr>
            <a:srgbClr val="A4A3A4"/>
          </p15:clr>
        </p15:guide>
        <p15:guide id="2" pos="10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163CFF"/>
    <a:srgbClr val="FF000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35" autoAdjust="0"/>
    <p:restoredTop sz="82114" autoAdjust="0"/>
  </p:normalViewPr>
  <p:slideViewPr>
    <p:cSldViewPr snapToObjects="1">
      <p:cViewPr varScale="1">
        <p:scale>
          <a:sx n="88" d="100"/>
          <a:sy n="88" d="100"/>
        </p:scale>
        <p:origin x="1136" y="176"/>
      </p:cViewPr>
      <p:guideLst>
        <p:guide orient="horz" pos="3376"/>
        <p:guide pos="1008"/>
      </p:guideLst>
    </p:cSldViewPr>
  </p:slideViewPr>
  <p:outlineViewPr>
    <p:cViewPr>
      <p:scale>
        <a:sx n="33" d="100"/>
        <a:sy n="33" d="100"/>
      </p:scale>
      <p:origin x="0" y="64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19" d="100"/>
        <a:sy n="21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33694-7D96-9E45-85C8-90270390A1DD}" type="datetimeFigureOut">
              <a:rPr lang="en-US" smtClean="0"/>
              <a:t>7/8/19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18221-F2C9-654C-830A-B6CAD13067E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673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25419D-BD0B-A741-A559-F9EA484ADA67}" type="datetimeFigureOut">
              <a:rPr lang="en-US" smtClean="0"/>
              <a:t>7/8/19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0217E-CD0F-B146-A013-B9F5B80256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93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ledger.com/2015/06/study-financial-firms-hit-hard-by-targeted-attacks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analtech.com.br/seguranca/o-caso-ashley-madison-nova-tendencia-em-crimes-digitais-47445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oonline.com/article/2130877/the-biggest-data-breaches-of-the-21st-century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66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https://securityledger.com/2015/06/study-financial-firms-hit-hard-by-targeted-attacks/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51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Site de </a:t>
            </a:r>
            <a:r>
              <a:rPr lang="en-US" dirty="0" err="1"/>
              <a:t>relacionamentos</a:t>
            </a:r>
            <a:endParaRPr lang="en-US" dirty="0"/>
          </a:p>
          <a:p>
            <a:r>
              <a:rPr lang="en-US" dirty="0">
                <a:hlinkClick r:id="rId3"/>
              </a:rPr>
              <a:t>https://canaltech.com.br/seguranca/o-caso-ashley-madison-nova-tendencia-em-crimes-digitais-47445/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522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https://www.csoonline.com/article/2130877/the-biggest-data-breaches-of-the-21st-century.html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07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483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0217E-CD0F-B146-A013-B9F5B80256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5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E7AD725-2994-8245-AD02-A263368B93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09"/>
            <a:ext cx="9144000" cy="2748519"/>
          </a:xfrm>
          <a:prstGeom prst="rect">
            <a:avLst/>
          </a:prstGeom>
        </p:spPr>
      </p:pic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 algn="ctr">
              <a:defRPr sz="1400"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 algn="ctr">
              <a:defRPr>
                <a:latin typeface="Arial"/>
                <a:cs typeface="Arial"/>
              </a:defRPr>
            </a:lvl1pPr>
          </a:lstStyle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AA957AF-53C0-420B-9C2D-77DB1416566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590801" y="1295400"/>
            <a:ext cx="6212858" cy="3315310"/>
          </a:xfrm>
          <a:prstGeom prst="rect">
            <a:avLst/>
          </a:prstGeom>
          <a:solidFill>
            <a:schemeClr val="bg1"/>
          </a:solidFill>
          <a:ln w="19050" cap="rnd" cmpd="sng" algn="ctr">
            <a:solidFill>
              <a:schemeClr val="tx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90800" y="4725308"/>
            <a:ext cx="6212857" cy="1326074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chemeClr val="tx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pic>
        <p:nvPicPr>
          <p:cNvPr id="3" name="Picture 2" descr="IST_A_RGB_POS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3" t="29876" r="17272" b="27670"/>
          <a:stretch/>
        </p:blipFill>
        <p:spPr>
          <a:xfrm>
            <a:off x="154953" y="5530682"/>
            <a:ext cx="2272142" cy="10414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743200" y="1523999"/>
            <a:ext cx="5939067" cy="2895601"/>
          </a:xfrm>
        </p:spPr>
        <p:txBody>
          <a:bodyPr anchor="t" anchorCtr="0"/>
          <a:lstStyle>
            <a:lvl1pPr algn="ctr">
              <a:defRPr sz="320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743200" y="4828033"/>
            <a:ext cx="5939067" cy="1101948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7467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7" name="Picture 6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90800" y="6355080"/>
            <a:ext cx="3782568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9" t="31900" r="18296" b="31346"/>
          <a:stretch/>
        </p:blipFill>
        <p:spPr>
          <a:xfrm>
            <a:off x="418286" y="261887"/>
            <a:ext cx="1946032" cy="804913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8" name="Picture 7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pic>
        <p:nvPicPr>
          <p:cNvPr id="10" name="Picture 9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698" y="228600"/>
            <a:ext cx="7595102" cy="8382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pic>
        <p:nvPicPr>
          <p:cNvPr id="7" name="Picture 6" descr="IST_A_RGB_PO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31900" r="59362" b="31346"/>
          <a:stretch/>
        </p:blipFill>
        <p:spPr>
          <a:xfrm>
            <a:off x="418286" y="261887"/>
            <a:ext cx="673412" cy="8049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  <a:latin typeface="Arial"/>
                <a:cs typeface="Arial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BAFC06C6-5388-EF48-9B75-F2C2BBFC0E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>
              <a:latin typeface="Arial"/>
              <a:cs typeface="Arial"/>
            </a:endParaRPr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74" r:id="rId1"/>
    <p:sldLayoutId id="2147484375" r:id="rId2"/>
    <p:sldLayoutId id="2147484376" r:id="rId3"/>
    <p:sldLayoutId id="2147484377" r:id="rId4"/>
    <p:sldLayoutId id="2147484378" r:id="rId5"/>
    <p:sldLayoutId id="2147484379" r:id="rId6"/>
    <p:sldLayoutId id="2147484380" r:id="rId7"/>
    <p:sldLayoutId id="2147484381" r:id="rId8"/>
    <p:sldLayoutId id="2147484382" r:id="rId9"/>
    <p:sldLayoutId id="2147484383" r:id="rId10"/>
    <p:sldLayoutId id="2147484384" r:id="rId11"/>
  </p:sldLayoutIdLst>
  <p:hf hdr="0"/>
  <p:txStyles>
    <p:titleStyle>
      <a:lvl1pPr algn="r" rtl="0" eaLnBrk="1" latinLnBrk="0" hangingPunct="1">
        <a:spcBef>
          <a:spcPct val="0"/>
        </a:spcBef>
        <a:buNone/>
        <a:defRPr kumimoji="0" sz="2800" b="1" i="0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800" kern="1200">
          <a:solidFill>
            <a:schemeClr val="tx1"/>
          </a:solidFill>
          <a:latin typeface="Tw Cen MT"/>
          <a:ea typeface="+mn-ea"/>
          <a:cs typeface="Tw Cen MT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400" kern="1200">
          <a:solidFill>
            <a:schemeClr val="tx2"/>
          </a:solidFill>
          <a:latin typeface="Tw Cen MT"/>
          <a:ea typeface="+mn-ea"/>
          <a:cs typeface="Tw Cen MT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Tw Cen MT"/>
          <a:ea typeface="+mn-ea"/>
          <a:cs typeface="Tw Cen MT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Tw Cen MT"/>
          <a:ea typeface="+mn-ea"/>
          <a:cs typeface="Tw Cen MT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Tw Cen MT"/>
          <a:ea typeface="+mn-ea"/>
          <a:cs typeface="Tw Cen MT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nuno.m.santos@tecnico.ulisboa.p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uno-santos.github.io/acite2019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red.com/2015/07/hacking-team-leak-shows-secretive-zero-day-exploit-sales-work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ecurityfocus.com/archive/1" TargetMode="External"/><Relationship Id="rId3" Type="http://schemas.openxmlformats.org/officeDocument/2006/relationships/hyperlink" Target="http://www.us-cert.gov/" TargetMode="External"/><Relationship Id="rId7" Type="http://schemas.openxmlformats.org/officeDocument/2006/relationships/hyperlink" Target="https://cve.mitre.org/cgi-bin/cvename.cgi?name=CVE-2014-0160" TargetMode="External"/><Relationship Id="rId2" Type="http://schemas.openxmlformats.org/officeDocument/2006/relationships/hyperlink" Target="http://www.cert.p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ve.mitre.org/" TargetMode="External"/><Relationship Id="rId5" Type="http://schemas.openxmlformats.org/officeDocument/2006/relationships/hyperlink" Target="http://cwe.mitre.org/data/" TargetMode="External"/><Relationship Id="rId4" Type="http://schemas.openxmlformats.org/officeDocument/2006/relationships/hyperlink" Target="http://cwe.mitre.or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tiff"/><Relationship Id="rId5" Type="http://schemas.openxmlformats.org/officeDocument/2006/relationships/image" Target="../media/image27.tiff"/><Relationship Id="rId4" Type="http://schemas.openxmlformats.org/officeDocument/2006/relationships/image" Target="../media/image26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guranca-informatica.net/2013/08/xkeyscore-um-motor-de-busca-para.html" TargetMode="External"/><Relationship Id="rId2" Type="http://schemas.openxmlformats.org/officeDocument/2006/relationships/hyperlink" Target="http://www.seguranca-informatica.net/2013/07/kins-novo-cavalo-de-troia-ameaca-banco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eguranca-informatica.net/2013/03/ataques-instituicoes-financeiras.html" TargetMode="External"/><Relationship Id="rId4" Type="http://schemas.openxmlformats.org/officeDocument/2006/relationships/hyperlink" Target="http://www.seguranca-informatica.net/search/label/ciber-guerra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0" y="2286000"/>
            <a:ext cx="5712981" cy="19587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 err="1">
                <a:latin typeface="Arial"/>
                <a:cs typeface="Arial"/>
              </a:rPr>
              <a:t>Introdução</a:t>
            </a:r>
            <a:r>
              <a:rPr lang="en-US" sz="3600" b="1" dirty="0">
                <a:latin typeface="Arial"/>
                <a:cs typeface="Arial"/>
              </a:rPr>
              <a:t> &amp; </a:t>
            </a:r>
            <a:r>
              <a:rPr lang="en-US" sz="3600" b="1" dirty="0" err="1">
                <a:latin typeface="Arial"/>
                <a:cs typeface="Arial"/>
              </a:rPr>
              <a:t>Conceitos</a:t>
            </a:r>
            <a:r>
              <a:rPr lang="en-US" sz="3600" b="1" dirty="0">
                <a:latin typeface="Arial"/>
                <a:cs typeface="Arial"/>
              </a:rPr>
              <a:t> de </a:t>
            </a:r>
            <a:r>
              <a:rPr lang="en-US" sz="3600" b="1" dirty="0" err="1">
                <a:latin typeface="Arial"/>
                <a:cs typeface="Arial"/>
              </a:rPr>
              <a:t>Segurança</a:t>
            </a:r>
            <a:r>
              <a:rPr lang="en-US" sz="3600" b="1" dirty="0">
                <a:latin typeface="Arial"/>
                <a:cs typeface="Arial"/>
              </a:rPr>
              <a:t> de Software</a:t>
            </a:r>
            <a:br>
              <a:rPr lang="en-US" sz="3600" b="1" dirty="0">
                <a:latin typeface="Arial"/>
                <a:cs typeface="Arial"/>
              </a:rPr>
            </a:br>
            <a:br>
              <a:rPr lang="en-US" sz="3600" b="1" dirty="0">
                <a:latin typeface="Arial"/>
                <a:cs typeface="Arial"/>
              </a:rPr>
            </a:br>
            <a:r>
              <a:rPr lang="en-US" sz="2200" b="1" dirty="0" err="1">
                <a:latin typeface="Arial"/>
                <a:cs typeface="Arial"/>
              </a:rPr>
              <a:t>Parte</a:t>
            </a:r>
            <a:r>
              <a:rPr lang="en-US" sz="2200" b="1" dirty="0">
                <a:latin typeface="Arial"/>
                <a:cs typeface="Arial"/>
              </a:rPr>
              <a:t> I: </a:t>
            </a:r>
            <a:r>
              <a:rPr lang="en-US" sz="2200" b="1" dirty="0" err="1">
                <a:latin typeface="Arial"/>
                <a:cs typeface="Arial"/>
              </a:rPr>
              <a:t>Enquadramento</a:t>
            </a:r>
            <a:r>
              <a:rPr lang="en-US" sz="2200" b="1" dirty="0">
                <a:latin typeface="Arial"/>
                <a:cs typeface="Arial"/>
              </a:rPr>
              <a:t> e </a:t>
            </a:r>
            <a:r>
              <a:rPr lang="en-US" sz="2200" b="1" dirty="0" err="1">
                <a:latin typeface="Arial"/>
                <a:cs typeface="Arial"/>
              </a:rPr>
              <a:t>Protecção</a:t>
            </a:r>
            <a:endParaRPr lang="en-US" sz="2800" b="1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0" y="4779502"/>
            <a:ext cx="5391747" cy="1219942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800" dirty="0" err="1">
                <a:solidFill>
                  <a:srgbClr val="7F7F7F"/>
                </a:solidFill>
                <a:latin typeface="Arial"/>
                <a:cs typeface="Arial"/>
              </a:rPr>
              <a:t>Segurança</a:t>
            </a:r>
            <a:r>
              <a:rPr lang="en-US" sz="2800" dirty="0">
                <a:solidFill>
                  <a:srgbClr val="7F7F7F"/>
                </a:solidFill>
                <a:latin typeface="Arial"/>
                <a:cs typeface="Arial"/>
              </a:rPr>
              <a:t> de Software</a:t>
            </a:r>
          </a:p>
          <a:p>
            <a:pPr algn="ctr"/>
            <a:r>
              <a:rPr lang="en-US" sz="2200" dirty="0">
                <a:solidFill>
                  <a:srgbClr val="7F7F7F"/>
                </a:solidFill>
                <a:latin typeface="Arial"/>
                <a:cs typeface="Arial"/>
              </a:rPr>
              <a:t>2019</a:t>
            </a:r>
          </a:p>
          <a:p>
            <a:pPr algn="ctr"/>
            <a:r>
              <a:rPr lang="en-US" sz="2200" dirty="0">
                <a:solidFill>
                  <a:srgbClr val="7F7F7F"/>
                </a:solidFill>
                <a:latin typeface="Arial"/>
                <a:cs typeface="Arial"/>
              </a:rPr>
              <a:t>Nuno Santos</a:t>
            </a:r>
            <a:endParaRPr lang="en-US" sz="1700" dirty="0">
              <a:solidFill>
                <a:srgbClr val="7F7F7F"/>
              </a:solidFill>
              <a:latin typeface="Arial"/>
              <a:cs typeface="Arial"/>
            </a:endParaRPr>
          </a:p>
          <a:p>
            <a:pPr algn="ctr"/>
            <a:endParaRPr lang="en-US" sz="2100" baseline="30000" dirty="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58032B-553C-044B-851E-C0C8663B0F78}"/>
              </a:ext>
            </a:extLst>
          </p:cNvPr>
          <p:cNvSpPr txBox="1"/>
          <p:nvPr/>
        </p:nvSpPr>
        <p:spPr>
          <a:xfrm>
            <a:off x="4572000" y="1447800"/>
            <a:ext cx="2253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cap="small" dirty="0" err="1">
                <a:solidFill>
                  <a:srgbClr val="FF0000"/>
                </a:solidFill>
              </a:rPr>
              <a:t>Bem</a:t>
            </a:r>
            <a:r>
              <a:rPr lang="en-US" sz="3200" cap="small" dirty="0">
                <a:solidFill>
                  <a:srgbClr val="FF0000"/>
                </a:solidFill>
              </a:rPr>
              <a:t> </a:t>
            </a:r>
            <a:r>
              <a:rPr lang="en-US" sz="3200" cap="small" dirty="0" err="1">
                <a:solidFill>
                  <a:srgbClr val="FF0000"/>
                </a:solidFill>
              </a:rPr>
              <a:t>Vindos</a:t>
            </a:r>
            <a:r>
              <a:rPr lang="en-US" sz="3200" cap="small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27294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42AF9-0EB4-DC45-AA38-787E1472B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Conectividade</a:t>
            </a:r>
            <a:r>
              <a:rPr lang="en-US" dirty="0"/>
              <a:t> dos </a:t>
            </a:r>
            <a:r>
              <a:rPr lang="en-US" dirty="0" err="1"/>
              <a:t>sistemas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F6237-6D48-5F4A-BC85-04334960D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C9C78C-3F1A-7848-AE1E-0F640266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21CA37-1E69-F349-8D0C-83E9B426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7049F3-29F4-5D47-A22E-C47C6845D87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793121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/>
              <a:t>Internet</a:t>
            </a:r>
            <a:r>
              <a:rPr lang="en-US" sz="2400" dirty="0"/>
              <a:t> (PCs, smartphones, tablets, etc.)</a:t>
            </a:r>
          </a:p>
          <a:p>
            <a:pPr lvl="1"/>
            <a:r>
              <a:rPr lang="en-US" sz="2000" dirty="0" err="1"/>
              <a:t>Pequenas</a:t>
            </a:r>
            <a:r>
              <a:rPr lang="en-US" sz="2000" dirty="0"/>
              <a:t> </a:t>
            </a:r>
            <a:r>
              <a:rPr lang="en-US" sz="2000" dirty="0" err="1"/>
              <a:t>falhas</a:t>
            </a:r>
            <a:r>
              <a:rPr lang="en-US" sz="2000" dirty="0"/>
              <a:t> </a:t>
            </a:r>
            <a:r>
              <a:rPr lang="en-US" sz="2000" dirty="0" err="1"/>
              <a:t>podem</a:t>
            </a:r>
            <a:r>
              <a:rPr lang="en-US" sz="2000" dirty="0"/>
              <a:t> </a:t>
            </a:r>
            <a:r>
              <a:rPr lang="en-US" sz="2000" dirty="0" err="1"/>
              <a:t>propagar</a:t>
            </a:r>
            <a:r>
              <a:rPr lang="en-US" sz="2000" dirty="0"/>
              <a:t>-se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grande</a:t>
            </a:r>
            <a:r>
              <a:rPr lang="en-US" sz="2000" dirty="0"/>
              <a:t> </a:t>
            </a:r>
            <a:r>
              <a:rPr lang="en-US" sz="2000" dirty="0" err="1"/>
              <a:t>escala</a:t>
            </a:r>
            <a:endParaRPr lang="en-US" sz="2000" dirty="0"/>
          </a:p>
          <a:p>
            <a:pPr lvl="2"/>
            <a:r>
              <a:rPr lang="en-US" sz="1800" dirty="0" err="1"/>
              <a:t>Difusão</a:t>
            </a:r>
            <a:r>
              <a:rPr lang="en-US" sz="1800" dirty="0"/>
              <a:t> de malware, </a:t>
            </a:r>
            <a:r>
              <a:rPr lang="en-US" sz="1800" dirty="0" err="1"/>
              <a:t>como</a:t>
            </a:r>
            <a:r>
              <a:rPr lang="en-US" sz="1800" dirty="0"/>
              <a:t> Melissa, ILOVEYOU, etc.</a:t>
            </a:r>
          </a:p>
          <a:p>
            <a:pPr lvl="2"/>
            <a:r>
              <a:rPr lang="en-US" sz="1800" dirty="0" err="1"/>
              <a:t>Ataques</a:t>
            </a:r>
            <a:r>
              <a:rPr lang="en-US" sz="1800" dirty="0"/>
              <a:t> de DDoS</a:t>
            </a:r>
          </a:p>
          <a:p>
            <a:pPr lvl="1"/>
            <a:r>
              <a:rPr lang="en-US" sz="2000" dirty="0" err="1"/>
              <a:t>Vulnerabilidades</a:t>
            </a:r>
            <a:r>
              <a:rPr lang="en-US" sz="2000" dirty="0"/>
              <a:t> </a:t>
            </a:r>
            <a:r>
              <a:rPr lang="en-US" sz="2000" dirty="0" err="1"/>
              <a:t>expostas</a:t>
            </a:r>
            <a:r>
              <a:rPr lang="en-US" sz="2000" dirty="0"/>
              <a:t> </a:t>
            </a:r>
            <a:r>
              <a:rPr lang="en-US" sz="2000" dirty="0" err="1"/>
              <a:t>remotamente</a:t>
            </a:r>
            <a:endParaRPr lang="en-US" sz="2000" dirty="0"/>
          </a:p>
          <a:p>
            <a:pPr lvl="1"/>
            <a:r>
              <a:rPr lang="en-US" sz="2000" dirty="0" err="1"/>
              <a:t>Ataques</a:t>
            </a:r>
            <a:r>
              <a:rPr lang="en-US" sz="2000" dirty="0"/>
              <a:t> </a:t>
            </a:r>
            <a:r>
              <a:rPr lang="en-US" sz="2000" dirty="0" err="1"/>
              <a:t>podem</a:t>
            </a:r>
            <a:r>
              <a:rPr lang="en-US" sz="2000" dirty="0"/>
              <a:t>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lançados</a:t>
            </a:r>
            <a:r>
              <a:rPr lang="en-US" sz="2000" dirty="0"/>
              <a:t> </a:t>
            </a:r>
            <a:r>
              <a:rPr lang="en-US" sz="2000" dirty="0" err="1"/>
              <a:t>remotamente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b="1" dirty="0"/>
              <a:t>Internet das </a:t>
            </a:r>
            <a:r>
              <a:rPr lang="en-US" sz="2400" b="1" dirty="0" err="1"/>
              <a:t>coisas</a:t>
            </a:r>
            <a:r>
              <a:rPr lang="en-US" sz="2400" b="1" dirty="0"/>
              <a:t> </a:t>
            </a:r>
            <a:r>
              <a:rPr lang="en-US" sz="2400" dirty="0"/>
              <a:t>(Internet of Things)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5EEA02-06D1-7648-9924-BCDBD96C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372" y="4012321"/>
            <a:ext cx="5589752" cy="229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360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B8978-77C8-3D4F-936F-AEA3F097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Futuro</a:t>
            </a:r>
            <a:r>
              <a:rPr lang="en-US" dirty="0"/>
              <a:t> (</a:t>
            </a:r>
            <a:r>
              <a:rPr lang="en-US" dirty="0" err="1"/>
              <a:t>próximo</a:t>
            </a:r>
            <a:r>
              <a:rPr lang="en-US" dirty="0"/>
              <a:t>) do software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5664B5-B955-8847-9F68-5FED5D0A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481E5-6343-4B4E-8D43-FB0CAAC6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061FC-23B6-C749-9572-D7601C97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F5753-E748-A749-970C-6EB67ED6C5B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3"/>
            <a:endParaRPr lang="en-US" sz="1400" dirty="0"/>
          </a:p>
          <a:p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componentes</a:t>
            </a:r>
            <a:endParaRPr lang="en-US" dirty="0"/>
          </a:p>
          <a:p>
            <a:r>
              <a:rPr lang="en-US" sz="2400" dirty="0" err="1"/>
              <a:t>Mais</a:t>
            </a:r>
            <a:r>
              <a:rPr lang="en-US" sz="2400" dirty="0"/>
              <a:t> frameworks, </a:t>
            </a:r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combinação</a:t>
            </a:r>
            <a:r>
              <a:rPr lang="en-US" sz="2400" dirty="0"/>
              <a:t> de </a:t>
            </a:r>
            <a:r>
              <a:rPr lang="en-US" sz="2400" dirty="0" err="1"/>
              <a:t>código</a:t>
            </a:r>
            <a:endParaRPr lang="en-US" sz="2400" dirty="0"/>
          </a:p>
          <a:p>
            <a:r>
              <a:rPr lang="en-US" sz="2400" dirty="0" err="1"/>
              <a:t>Mais</a:t>
            </a:r>
            <a:r>
              <a:rPr lang="en-US" sz="2400" dirty="0"/>
              <a:t> wireless</a:t>
            </a:r>
          </a:p>
          <a:p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dispositivos</a:t>
            </a:r>
            <a:r>
              <a:rPr lang="en-US" sz="2400" dirty="0"/>
              <a:t> </a:t>
            </a:r>
            <a:r>
              <a:rPr lang="en-US" sz="2400" dirty="0" err="1"/>
              <a:t>móveis</a:t>
            </a:r>
            <a:r>
              <a:rPr lang="en-US" sz="2400" dirty="0"/>
              <a:t> e “</a:t>
            </a:r>
            <a:r>
              <a:rPr lang="en-US" sz="2400" dirty="0" err="1"/>
              <a:t>coisas</a:t>
            </a:r>
            <a:r>
              <a:rPr lang="en-US" sz="2400" dirty="0"/>
              <a:t>” </a:t>
            </a:r>
            <a:r>
              <a:rPr lang="en-US" sz="2400" dirty="0" err="1"/>
              <a:t>embebidas</a:t>
            </a:r>
            <a:endParaRPr lang="en-US" sz="2400" dirty="0"/>
          </a:p>
          <a:p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distribuição</a:t>
            </a:r>
            <a:endParaRPr lang="en-US" sz="2400" dirty="0"/>
          </a:p>
          <a:p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código</a:t>
            </a:r>
            <a:r>
              <a:rPr lang="en-US" sz="2400" dirty="0"/>
              <a:t> </a:t>
            </a:r>
            <a:r>
              <a:rPr lang="en-US" sz="2400" dirty="0" err="1"/>
              <a:t>móvel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A181C1-1042-D048-B168-EFF28785A088}"/>
              </a:ext>
            </a:extLst>
          </p:cNvPr>
          <p:cNvSpPr/>
          <p:nvPr/>
        </p:nvSpPr>
        <p:spPr>
          <a:xfrm>
            <a:off x="688848" y="4648200"/>
            <a:ext cx="7769352" cy="1143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Mais</a:t>
            </a:r>
            <a:r>
              <a:rPr lang="en-US" sz="2400" b="1" dirty="0"/>
              <a:t> </a:t>
            </a:r>
            <a:r>
              <a:rPr lang="en-US" sz="2400" b="1" dirty="0" err="1"/>
              <a:t>complexidade</a:t>
            </a:r>
            <a:r>
              <a:rPr lang="en-US" sz="2400" b="1" dirty="0"/>
              <a:t>, </a:t>
            </a:r>
            <a:r>
              <a:rPr lang="en-US" sz="2400" b="1" dirty="0" err="1"/>
              <a:t>extensibilidade</a:t>
            </a:r>
            <a:r>
              <a:rPr lang="en-US" sz="2400" b="1" dirty="0"/>
              <a:t> e </a:t>
            </a:r>
            <a:r>
              <a:rPr lang="en-US" sz="2400" b="1" dirty="0" err="1"/>
              <a:t>connectividade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28011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A943-DD59-354A-BDAE-869E24C5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de 2015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215E20-3CDA-FC4A-B579-E56FDA4C3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363A5-EB36-8D4C-BFE8-203ADDED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10D8E-46A7-DE4D-9CAF-99745531B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6A68CE-56A1-774E-8DF3-817336AD452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Malware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8DD5131-EEDF-C343-B62E-B68655117BB5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 err="1"/>
              <a:t>Roubo</a:t>
            </a:r>
            <a:r>
              <a:rPr lang="en-US" dirty="0"/>
              <a:t> de </a:t>
            </a:r>
            <a:r>
              <a:rPr lang="en-US" dirty="0" err="1"/>
              <a:t>indentidade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215C14-80B4-F34B-8D7D-DD2815228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015935"/>
            <a:ext cx="3581400" cy="3699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4689B8-3984-424C-AAD2-108EDDF80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1" y="2015935"/>
            <a:ext cx="4162704" cy="3508565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91D5322-A648-7D46-BB74-13B49F4E7335}"/>
              </a:ext>
            </a:extLst>
          </p:cNvPr>
          <p:cNvSpPr txBox="1">
            <a:spLocks/>
          </p:cNvSpPr>
          <p:nvPr/>
        </p:nvSpPr>
        <p:spPr>
          <a:xfrm>
            <a:off x="609600" y="5837237"/>
            <a:ext cx="8229600" cy="41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/>
              <a:t>Source: Symantec Internet Security Threat Report 2016, Vol. 21, Apr. 2016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10007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6A943-DD59-354A-BDAE-869E24C5C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de 2015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215E20-3CDA-FC4A-B579-E56FDA4C3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363A5-EB36-8D4C-BFE8-203ADDED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10D8E-46A7-DE4D-9CAF-99745531B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6A68CE-56A1-774E-8DF3-817336AD452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Web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8DD5131-EEDF-C343-B62E-B68655117BB5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/>
              <a:t>Mobile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91D5322-A648-7D46-BB74-13B49F4E7335}"/>
              </a:ext>
            </a:extLst>
          </p:cNvPr>
          <p:cNvSpPr txBox="1">
            <a:spLocks/>
          </p:cNvSpPr>
          <p:nvPr/>
        </p:nvSpPr>
        <p:spPr>
          <a:xfrm>
            <a:off x="609600" y="5837237"/>
            <a:ext cx="8229600" cy="41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/>
              <a:t>Source: Symantec Internet Security Threat Report 2016, Vol. 21, Apr. 2016</a:t>
            </a:r>
          </a:p>
          <a:p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54E806D-AC9B-384C-A362-6C5B81356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505" y="1986692"/>
            <a:ext cx="3873695" cy="365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4B07D4-F264-894B-AC32-8314B863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66" y="2011916"/>
            <a:ext cx="4344916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53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C526487-170E-2548-83BE-1DF016D2E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objectivos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cadeira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F5E41-1FE4-1C4B-94FF-D29114172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77316-97C0-3A49-BEED-BE778EE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5C2D70-617A-A240-B672-5561C22D5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EB5A97-7ED4-AB4F-A231-7E9ADC75E4A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05800" cy="4937760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 err="1"/>
              <a:t>Abordar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problemas</a:t>
            </a:r>
            <a:r>
              <a:rPr lang="en-US" sz="2400" dirty="0"/>
              <a:t> </a:t>
            </a:r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comuns</a:t>
            </a:r>
            <a:r>
              <a:rPr lang="en-US" sz="2400" dirty="0"/>
              <a:t> de </a:t>
            </a:r>
            <a:r>
              <a:rPr lang="en-US" sz="2400" dirty="0" err="1"/>
              <a:t>segurança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software, </a:t>
            </a:r>
            <a:r>
              <a:rPr lang="en-US" sz="2400" dirty="0" err="1"/>
              <a:t>bem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a </a:t>
            </a:r>
            <a:r>
              <a:rPr lang="en-US" sz="2400" dirty="0" err="1"/>
              <a:t>sua</a:t>
            </a:r>
            <a:r>
              <a:rPr lang="en-US" sz="2400" dirty="0"/>
              <a:t> </a:t>
            </a:r>
            <a:r>
              <a:rPr lang="en-US" sz="2400" dirty="0" err="1"/>
              <a:t>origem</a:t>
            </a:r>
            <a:r>
              <a:rPr lang="en-US" sz="2400" dirty="0"/>
              <a:t>, </a:t>
            </a:r>
            <a:r>
              <a:rPr lang="en-US" sz="2400" dirty="0" err="1"/>
              <a:t>analizando</a:t>
            </a:r>
            <a:r>
              <a:rPr lang="en-US" sz="2400" dirty="0"/>
              <a:t> </a:t>
            </a:r>
            <a:r>
              <a:rPr lang="en-US" sz="2400" dirty="0" err="1"/>
              <a:t>criticamente</a:t>
            </a:r>
            <a:r>
              <a:rPr lang="en-US" sz="2400" dirty="0"/>
              <a:t> </a:t>
            </a:r>
            <a:r>
              <a:rPr lang="en-US" sz="2400" dirty="0" err="1"/>
              <a:t>conceitos</a:t>
            </a:r>
            <a:r>
              <a:rPr lang="en-US" sz="2400" dirty="0"/>
              <a:t> e </a:t>
            </a:r>
            <a:r>
              <a:rPr lang="en-US" sz="2400" dirty="0" err="1"/>
              <a:t>técnicas</a:t>
            </a:r>
            <a:r>
              <a:rPr lang="en-US" sz="2400" dirty="0"/>
              <a:t> de </a:t>
            </a:r>
            <a:r>
              <a:rPr lang="en-US" sz="2400" dirty="0" err="1"/>
              <a:t>codificação</a:t>
            </a:r>
            <a:r>
              <a:rPr lang="en-US" sz="2400" dirty="0"/>
              <a:t> </a:t>
            </a:r>
            <a:r>
              <a:rPr lang="en-US" sz="2400" dirty="0" err="1"/>
              <a:t>segura</a:t>
            </a:r>
            <a:r>
              <a:rPr lang="en-US" sz="2400" dirty="0"/>
              <a:t>, de </a:t>
            </a:r>
            <a:r>
              <a:rPr lang="en-US" sz="2400" dirty="0" err="1"/>
              <a:t>gestão</a:t>
            </a:r>
            <a:r>
              <a:rPr lang="en-US" sz="2400" dirty="0"/>
              <a:t> de </a:t>
            </a:r>
            <a:r>
              <a:rPr lang="en-US" sz="2400" dirty="0" err="1"/>
              <a:t>riscos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segurança</a:t>
            </a:r>
            <a:r>
              <a:rPr lang="en-US" sz="2400" dirty="0"/>
              <a:t>, </a:t>
            </a:r>
            <a:r>
              <a:rPr lang="en-US" sz="2400" dirty="0" err="1"/>
              <a:t>validação</a:t>
            </a:r>
            <a:r>
              <a:rPr lang="en-US" sz="2400" dirty="0"/>
              <a:t> e </a:t>
            </a:r>
            <a:r>
              <a:rPr lang="en-US" sz="2400" dirty="0" err="1"/>
              <a:t>verificação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err="1"/>
              <a:t>Proporcionar</a:t>
            </a:r>
            <a:r>
              <a:rPr lang="en-US" sz="2400" dirty="0"/>
              <a:t> </a:t>
            </a:r>
            <a:r>
              <a:rPr lang="en-US" sz="2400" dirty="0" err="1"/>
              <a:t>conhecimentos</a:t>
            </a:r>
            <a:r>
              <a:rPr lang="en-US" sz="2400" dirty="0"/>
              <a:t> </a:t>
            </a:r>
            <a:r>
              <a:rPr lang="en-US" sz="2400" dirty="0" err="1"/>
              <a:t>sobre</a:t>
            </a:r>
            <a:r>
              <a:rPr lang="en-US" sz="2400" dirty="0"/>
              <a:t> as </a:t>
            </a:r>
            <a:r>
              <a:rPr lang="en-US" sz="2400" dirty="0" err="1"/>
              <a:t>formas</a:t>
            </a:r>
            <a:r>
              <a:rPr lang="en-US" sz="2400" dirty="0"/>
              <a:t> </a:t>
            </a:r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adequadas</a:t>
            </a:r>
            <a:r>
              <a:rPr lang="en-US" sz="2400" dirty="0"/>
              <a:t> de </a:t>
            </a:r>
            <a:r>
              <a:rPr lang="en-US" sz="2400" dirty="0" err="1"/>
              <a:t>tornar</a:t>
            </a:r>
            <a:r>
              <a:rPr lang="en-US" sz="2400" dirty="0"/>
              <a:t> o software </a:t>
            </a:r>
            <a:r>
              <a:rPr lang="en-US" sz="2400" dirty="0" err="1"/>
              <a:t>seguro</a:t>
            </a:r>
            <a:r>
              <a:rPr lang="en-US" sz="2400" dirty="0"/>
              <a:t> e </a:t>
            </a:r>
            <a:r>
              <a:rPr lang="en-US" sz="2400" dirty="0" err="1"/>
              <a:t>resiliente</a:t>
            </a:r>
            <a:r>
              <a:rPr lang="en-US" sz="2400" dirty="0"/>
              <a:t> </a:t>
            </a:r>
            <a:r>
              <a:rPr lang="en-US" sz="2400" dirty="0" err="1"/>
              <a:t>ao</a:t>
            </a:r>
            <a:r>
              <a:rPr lang="en-US" sz="2400" dirty="0"/>
              <a:t> </a:t>
            </a:r>
            <a:r>
              <a:rPr lang="en-US" sz="2400" dirty="0" err="1"/>
              <a:t>longo</a:t>
            </a:r>
            <a:r>
              <a:rPr lang="en-US" sz="2400" dirty="0"/>
              <a:t> de </a:t>
            </a:r>
            <a:r>
              <a:rPr lang="en-US" sz="2400" dirty="0" err="1"/>
              <a:t>todo</a:t>
            </a:r>
            <a:r>
              <a:rPr lang="en-US" sz="2400" dirty="0"/>
              <a:t> o </a:t>
            </a:r>
            <a:r>
              <a:rPr lang="en-US" sz="2400" dirty="0" err="1"/>
              <a:t>seu</a:t>
            </a:r>
            <a:r>
              <a:rPr lang="en-US" sz="2400" dirty="0"/>
              <a:t> </a:t>
            </a:r>
            <a:r>
              <a:rPr lang="en-US" sz="2400" dirty="0" err="1"/>
              <a:t>processo</a:t>
            </a:r>
            <a:r>
              <a:rPr lang="en-US" sz="2400" dirty="0"/>
              <a:t> de </a:t>
            </a:r>
            <a:r>
              <a:rPr lang="en-US" sz="2400" dirty="0" err="1"/>
              <a:t>desenvolvimento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3392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Organização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Professor e </a:t>
            </a:r>
            <a:r>
              <a:rPr lang="en-US" dirty="0" err="1"/>
              <a:t>contacto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Nuno Santos</a:t>
            </a:r>
          </a:p>
          <a:p>
            <a:pPr marL="594360" lvl="2" indent="0">
              <a:buNone/>
            </a:pPr>
            <a:r>
              <a:rPr lang="en-US" dirty="0">
                <a:hlinkClick r:id="rId3"/>
              </a:rPr>
              <a:t>nuno.m.santos@tecnico.ulisboa.pt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Site da </a:t>
            </a:r>
            <a:r>
              <a:rPr lang="en-US" dirty="0" err="1"/>
              <a:t>disciplina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4"/>
              </a:rPr>
              <a:t>https://nuno-santos.github.io/acite2019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teórica</a:t>
            </a:r>
            <a:r>
              <a:rPr lang="en-US" dirty="0"/>
              <a:t> e laboratorial (3h/</a:t>
            </a:r>
            <a:r>
              <a:rPr lang="en-US" dirty="0" err="1"/>
              <a:t>dia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Aulas </a:t>
            </a:r>
            <a:r>
              <a:rPr lang="en-US" dirty="0" err="1"/>
              <a:t>teóricas</a:t>
            </a:r>
            <a:r>
              <a:rPr lang="en-US" dirty="0"/>
              <a:t> de 1h</a:t>
            </a:r>
          </a:p>
          <a:p>
            <a:pPr lvl="1"/>
            <a:r>
              <a:rPr lang="en-US" dirty="0"/>
              <a:t>Aulas </a:t>
            </a:r>
            <a:r>
              <a:rPr lang="en-US" dirty="0" err="1"/>
              <a:t>laboratoriais</a:t>
            </a:r>
            <a:r>
              <a:rPr lang="en-US" dirty="0"/>
              <a:t> de 2h</a:t>
            </a:r>
          </a:p>
        </p:txBody>
      </p:sp>
    </p:spTree>
    <p:extLst>
      <p:ext uri="{BB962C8B-B14F-4D97-AF65-F5344CB8AC3E}">
        <p14:creationId xmlns:p14="http://schemas.microsoft.com/office/powerpoint/2010/main" val="2366065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Programa</a:t>
            </a:r>
            <a:r>
              <a:rPr lang="en-US" dirty="0"/>
              <a:t> da </a:t>
            </a:r>
            <a:r>
              <a:rPr lang="en-US" dirty="0" err="1"/>
              <a:t>cadeira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228600" y="1219200"/>
            <a:ext cx="8763000" cy="4937760"/>
          </a:xfrm>
        </p:spPr>
        <p:txBody>
          <a:bodyPr>
            <a:normAutofit lnSpcReduction="10000"/>
          </a:bodyPr>
          <a:lstStyle/>
          <a:p>
            <a:r>
              <a:rPr lang="en-US" sz="2400" b="1" dirty="0" err="1"/>
              <a:t>Parte</a:t>
            </a:r>
            <a:r>
              <a:rPr lang="en-US" sz="2400" b="1" dirty="0"/>
              <a:t> I: </a:t>
            </a:r>
            <a:r>
              <a:rPr lang="en-US" sz="2400" b="1" dirty="0" err="1"/>
              <a:t>Enquadramento</a:t>
            </a:r>
            <a:r>
              <a:rPr lang="en-US" sz="2400" b="1" dirty="0"/>
              <a:t> e </a:t>
            </a:r>
            <a:r>
              <a:rPr lang="en-US" sz="2400" b="1" dirty="0" err="1"/>
              <a:t>protecção</a:t>
            </a:r>
            <a:r>
              <a:rPr lang="en-US" sz="2400" b="1" dirty="0"/>
              <a:t> (2 aulas)</a:t>
            </a:r>
          </a:p>
          <a:p>
            <a:pPr lvl="1"/>
            <a:r>
              <a:rPr lang="en-US" sz="2000" dirty="0" err="1"/>
              <a:t>Conceitos</a:t>
            </a:r>
            <a:r>
              <a:rPr lang="en-US" sz="2000" dirty="0"/>
              <a:t> de </a:t>
            </a:r>
            <a:r>
              <a:rPr lang="en-US" sz="2000" dirty="0" err="1"/>
              <a:t>segurança</a:t>
            </a:r>
            <a:r>
              <a:rPr lang="en-US" sz="2000" dirty="0"/>
              <a:t> de software, </a:t>
            </a:r>
            <a:r>
              <a:rPr lang="en-US" sz="2000" dirty="0" err="1"/>
              <a:t>mecanismos</a:t>
            </a:r>
            <a:r>
              <a:rPr lang="en-US" sz="2000" dirty="0"/>
              <a:t> </a:t>
            </a:r>
            <a:r>
              <a:rPr lang="en-US" sz="2000" dirty="0" err="1"/>
              <a:t>básicos</a:t>
            </a:r>
            <a:r>
              <a:rPr lang="en-US" sz="2000" dirty="0"/>
              <a:t> de </a:t>
            </a:r>
            <a:r>
              <a:rPr lang="en-US" sz="2000" dirty="0" err="1"/>
              <a:t>segurança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b="1" dirty="0" err="1"/>
              <a:t>Parte</a:t>
            </a:r>
            <a:r>
              <a:rPr lang="en-US" sz="2400" b="1" dirty="0"/>
              <a:t> II: </a:t>
            </a:r>
            <a:r>
              <a:rPr lang="en-US" sz="2400" b="1" dirty="0" err="1"/>
              <a:t>Vulnerabilidades</a:t>
            </a:r>
            <a:r>
              <a:rPr lang="en-US" sz="2400" b="1" dirty="0"/>
              <a:t> (3 aulas)</a:t>
            </a:r>
          </a:p>
          <a:p>
            <a:pPr lvl="1"/>
            <a:r>
              <a:rPr lang="en-US" sz="2000" dirty="0"/>
              <a:t>Buffer overflows, corridas e </a:t>
            </a:r>
            <a:r>
              <a:rPr lang="en-US" sz="2000" dirty="0" err="1"/>
              <a:t>validação</a:t>
            </a:r>
            <a:r>
              <a:rPr lang="en-US" sz="2000" dirty="0"/>
              <a:t> de entradas, </a:t>
            </a:r>
            <a:r>
              <a:rPr lang="en-US" sz="2000" dirty="0" err="1"/>
              <a:t>vulnerabilidades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web e </a:t>
            </a:r>
            <a:r>
              <a:rPr lang="en-US" sz="2000" dirty="0" err="1"/>
              <a:t>em</a:t>
            </a:r>
            <a:r>
              <a:rPr lang="en-US" sz="2000" dirty="0"/>
              <a:t> bases de dados</a:t>
            </a:r>
          </a:p>
          <a:p>
            <a:pPr lvl="1"/>
            <a:endParaRPr lang="en-US" sz="2000" dirty="0"/>
          </a:p>
          <a:p>
            <a:r>
              <a:rPr lang="en-US" sz="2400" b="1" dirty="0" err="1"/>
              <a:t>Parte</a:t>
            </a:r>
            <a:r>
              <a:rPr lang="en-US" sz="2400" b="1" dirty="0"/>
              <a:t> III: </a:t>
            </a:r>
            <a:r>
              <a:rPr lang="en-US" sz="2400" b="1" dirty="0" err="1"/>
              <a:t>Técnicas</a:t>
            </a:r>
            <a:r>
              <a:rPr lang="en-US" sz="2400" b="1" dirty="0"/>
              <a:t> de </a:t>
            </a:r>
            <a:r>
              <a:rPr lang="en-US" sz="2400" b="1" dirty="0" err="1"/>
              <a:t>protecção</a:t>
            </a:r>
            <a:r>
              <a:rPr lang="en-US" sz="2400" b="1" dirty="0"/>
              <a:t> (4 aulas)</a:t>
            </a:r>
          </a:p>
          <a:p>
            <a:pPr lvl="1"/>
            <a:r>
              <a:rPr lang="en-US" sz="2000" dirty="0"/>
              <a:t>Auditoria e teste de software, </a:t>
            </a:r>
            <a:r>
              <a:rPr lang="en-US" sz="2000" dirty="0" err="1"/>
              <a:t>análise</a:t>
            </a:r>
            <a:r>
              <a:rPr lang="en-US" sz="2000" dirty="0"/>
              <a:t> </a:t>
            </a:r>
            <a:r>
              <a:rPr lang="en-US" sz="2000" dirty="0" err="1"/>
              <a:t>estática</a:t>
            </a:r>
            <a:r>
              <a:rPr lang="en-US" sz="2000" dirty="0"/>
              <a:t> de </a:t>
            </a:r>
            <a:r>
              <a:rPr lang="en-US" sz="2000" dirty="0" err="1"/>
              <a:t>código</a:t>
            </a:r>
            <a:r>
              <a:rPr lang="en-US" sz="2000" dirty="0"/>
              <a:t>, </a:t>
            </a:r>
            <a:r>
              <a:rPr lang="en-US" sz="2000" dirty="0" err="1"/>
              <a:t>protecção</a:t>
            </a:r>
            <a:r>
              <a:rPr lang="en-US" sz="2000" dirty="0"/>
              <a:t> </a:t>
            </a:r>
            <a:r>
              <a:rPr lang="en-US" sz="2000" dirty="0" err="1"/>
              <a:t>dinâmica</a:t>
            </a:r>
            <a:r>
              <a:rPr lang="en-US" sz="2000" dirty="0"/>
              <a:t>, </a:t>
            </a:r>
            <a:r>
              <a:rPr lang="en-US" sz="2000" dirty="0" err="1"/>
              <a:t>validação</a:t>
            </a:r>
            <a:r>
              <a:rPr lang="en-US" sz="2000" dirty="0"/>
              <a:t> e </a:t>
            </a:r>
            <a:r>
              <a:rPr lang="en-US" sz="2000" dirty="0" err="1"/>
              <a:t>codificação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b="1" dirty="0" err="1"/>
              <a:t>Parte</a:t>
            </a:r>
            <a:r>
              <a:rPr lang="en-US" sz="2400" b="1" dirty="0"/>
              <a:t> IV: </a:t>
            </a:r>
            <a:r>
              <a:rPr lang="en-US" sz="2400" b="1" dirty="0" err="1"/>
              <a:t>Tópicos</a:t>
            </a:r>
            <a:r>
              <a:rPr lang="en-US" sz="2400" b="1" dirty="0"/>
              <a:t> </a:t>
            </a:r>
            <a:r>
              <a:rPr lang="en-US" sz="2400" b="1" dirty="0" err="1"/>
              <a:t>avançados</a:t>
            </a:r>
            <a:r>
              <a:rPr lang="en-US" sz="2400" b="1" dirty="0"/>
              <a:t> (1 aula)</a:t>
            </a:r>
          </a:p>
          <a:p>
            <a:pPr lvl="1"/>
            <a:r>
              <a:rPr lang="en-US" sz="2000" dirty="0"/>
              <a:t>Trusted computing</a:t>
            </a:r>
          </a:p>
          <a:p>
            <a:pPr lvl="1"/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4881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0E66F-4861-9546-82E7-B167338ED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</a:t>
            </a:r>
            <a:r>
              <a:rPr lang="en-US" dirty="0"/>
              <a:t> laboratorial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2AE499-378A-F84E-8553-049CC8704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CDB02C-D9CA-384B-BE78-20F96E5B9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B4627-6281-F147-AA94-2340DD4A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E4356F-CAD5-924D-8D2B-7D38EB4AF6D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b="1" dirty="0" err="1"/>
              <a:t>Preparação</a:t>
            </a:r>
            <a:r>
              <a:rPr lang="en-US" sz="2000" b="1" dirty="0"/>
              <a:t> do </a:t>
            </a:r>
            <a:r>
              <a:rPr lang="en-US" sz="2000" b="1" dirty="0" err="1"/>
              <a:t>laboratório</a:t>
            </a:r>
            <a:r>
              <a:rPr lang="en-US" sz="2000" b="1" dirty="0"/>
              <a:t> (1 aula)</a:t>
            </a:r>
          </a:p>
          <a:p>
            <a:pPr lvl="1"/>
            <a:endParaRPr lang="en-US" sz="1800" dirty="0"/>
          </a:p>
          <a:p>
            <a:r>
              <a:rPr lang="en-US" sz="2000" b="1" dirty="0" err="1"/>
              <a:t>Guia</a:t>
            </a:r>
            <a:r>
              <a:rPr lang="en-US" sz="2000" b="1" dirty="0"/>
              <a:t> Lab I: </a:t>
            </a:r>
            <a:r>
              <a:rPr lang="en-US" sz="2000" b="1" dirty="0" err="1"/>
              <a:t>Vulnerabilidades</a:t>
            </a:r>
            <a:r>
              <a:rPr lang="en-US" sz="2000" b="1" dirty="0"/>
              <a:t> buffer overflow (4 aulas)</a:t>
            </a:r>
          </a:p>
          <a:p>
            <a:pPr lvl="2"/>
            <a:r>
              <a:rPr lang="en-US" sz="1600" dirty="0" err="1"/>
              <a:t>Tarefa</a:t>
            </a:r>
            <a:r>
              <a:rPr lang="en-US" sz="1600" dirty="0"/>
              <a:t> 1: </a:t>
            </a:r>
            <a:r>
              <a:rPr lang="en-US" sz="1600" dirty="0" err="1"/>
              <a:t>Programação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</a:t>
            </a:r>
            <a:r>
              <a:rPr lang="en-US" sz="1600" dirty="0" err="1"/>
              <a:t>ambiente</a:t>
            </a:r>
            <a:r>
              <a:rPr lang="en-US" sz="1600" dirty="0"/>
              <a:t> Linux</a:t>
            </a:r>
          </a:p>
          <a:p>
            <a:pPr lvl="2"/>
            <a:r>
              <a:rPr lang="en-US" sz="1600" dirty="0" err="1"/>
              <a:t>Tarefa</a:t>
            </a:r>
            <a:r>
              <a:rPr lang="en-US" sz="1600" dirty="0"/>
              <a:t> 2: </a:t>
            </a:r>
            <a:r>
              <a:rPr lang="en-US" sz="1600" dirty="0" err="1"/>
              <a:t>Organização</a:t>
            </a:r>
            <a:r>
              <a:rPr lang="en-US" sz="1600" dirty="0"/>
              <a:t> de </a:t>
            </a:r>
            <a:r>
              <a:rPr lang="en-US" sz="1600" dirty="0" err="1"/>
              <a:t>memória</a:t>
            </a:r>
            <a:endParaRPr lang="en-US" sz="1600" dirty="0"/>
          </a:p>
          <a:p>
            <a:pPr lvl="2"/>
            <a:r>
              <a:rPr lang="en-US" sz="1600" dirty="0" err="1"/>
              <a:t>Tarefa</a:t>
            </a:r>
            <a:r>
              <a:rPr lang="en-US" sz="1600" dirty="0"/>
              <a:t> 3: </a:t>
            </a:r>
            <a:r>
              <a:rPr lang="en-US" sz="1600" dirty="0" err="1"/>
              <a:t>Vulnerabilidades</a:t>
            </a:r>
            <a:r>
              <a:rPr lang="en-US" sz="1600" dirty="0"/>
              <a:t> buffer overflow</a:t>
            </a:r>
          </a:p>
          <a:p>
            <a:pPr lvl="2"/>
            <a:r>
              <a:rPr lang="en-US" sz="1600" dirty="0" err="1"/>
              <a:t>Tarefa</a:t>
            </a:r>
            <a:r>
              <a:rPr lang="en-US" sz="1600" dirty="0"/>
              <a:t> 4: </a:t>
            </a:r>
            <a:r>
              <a:rPr lang="en-US" sz="1600" dirty="0" err="1"/>
              <a:t>Exploração</a:t>
            </a:r>
            <a:r>
              <a:rPr lang="en-US" sz="1600" dirty="0"/>
              <a:t> de buffer overflow</a:t>
            </a:r>
          </a:p>
          <a:p>
            <a:pPr lvl="1"/>
            <a:endParaRPr lang="en-US" sz="1800" dirty="0"/>
          </a:p>
          <a:p>
            <a:r>
              <a:rPr lang="en-US" sz="2000" b="1" dirty="0" err="1"/>
              <a:t>Guia</a:t>
            </a:r>
            <a:r>
              <a:rPr lang="en-US" sz="2000" b="1" dirty="0"/>
              <a:t> Lab II: </a:t>
            </a:r>
            <a:r>
              <a:rPr lang="en-US" sz="2000" b="1" dirty="0" err="1"/>
              <a:t>Ataques</a:t>
            </a:r>
            <a:r>
              <a:rPr lang="en-US" sz="2000" b="1" dirty="0"/>
              <a:t> cross-site scripting (2 aulas)</a:t>
            </a:r>
          </a:p>
          <a:p>
            <a:pPr lvl="2"/>
            <a:r>
              <a:rPr lang="en-US" sz="1600" dirty="0" err="1"/>
              <a:t>Tarefa</a:t>
            </a:r>
            <a:r>
              <a:rPr lang="en-US" sz="1600" dirty="0"/>
              <a:t> 1: </a:t>
            </a:r>
            <a:r>
              <a:rPr lang="en-US" sz="1600" dirty="0" err="1"/>
              <a:t>Introdução</a:t>
            </a:r>
            <a:r>
              <a:rPr lang="en-US" sz="1600" dirty="0"/>
              <a:t> a </a:t>
            </a:r>
            <a:r>
              <a:rPr lang="en-US" sz="1600" dirty="0" err="1"/>
              <a:t>aplicações</a:t>
            </a:r>
            <a:r>
              <a:rPr lang="en-US" sz="1600" dirty="0"/>
              <a:t> Web</a:t>
            </a:r>
          </a:p>
          <a:p>
            <a:pPr lvl="2"/>
            <a:r>
              <a:rPr lang="en-US" sz="1600" dirty="0" err="1"/>
              <a:t>Tarefa</a:t>
            </a:r>
            <a:r>
              <a:rPr lang="en-US" sz="1600" dirty="0"/>
              <a:t> 2: </a:t>
            </a:r>
            <a:r>
              <a:rPr lang="en-US" sz="1600" dirty="0" err="1"/>
              <a:t>Ataques</a:t>
            </a:r>
            <a:r>
              <a:rPr lang="en-US" sz="1600" dirty="0"/>
              <a:t> XSS</a:t>
            </a:r>
          </a:p>
          <a:p>
            <a:pPr lvl="1"/>
            <a:endParaRPr lang="en-US" sz="1800" dirty="0"/>
          </a:p>
          <a:p>
            <a:r>
              <a:rPr lang="en-US" sz="2000" b="1" dirty="0" err="1"/>
              <a:t>Guia</a:t>
            </a:r>
            <a:r>
              <a:rPr lang="en-US" sz="2000" b="1" dirty="0"/>
              <a:t> Lab III: </a:t>
            </a:r>
            <a:r>
              <a:rPr lang="en-US" sz="2000" b="1" dirty="0" err="1"/>
              <a:t>Ataques</a:t>
            </a:r>
            <a:r>
              <a:rPr lang="en-US" sz="2000" b="1" dirty="0"/>
              <a:t> SQL injection (2 aulas)</a:t>
            </a:r>
          </a:p>
          <a:p>
            <a:pPr lvl="2"/>
            <a:r>
              <a:rPr lang="en-US" sz="1600" dirty="0" err="1"/>
              <a:t>Tarefa</a:t>
            </a:r>
            <a:r>
              <a:rPr lang="en-US" sz="1600" dirty="0"/>
              <a:t> 1: </a:t>
            </a:r>
            <a:r>
              <a:rPr lang="en-US" sz="1600" dirty="0" err="1"/>
              <a:t>Introdução</a:t>
            </a:r>
            <a:r>
              <a:rPr lang="en-US" sz="1600" dirty="0"/>
              <a:t> a bases de dados SQL</a:t>
            </a:r>
          </a:p>
          <a:p>
            <a:pPr lvl="2"/>
            <a:r>
              <a:rPr lang="en-US" sz="1600" dirty="0" err="1"/>
              <a:t>Tarefa</a:t>
            </a:r>
            <a:r>
              <a:rPr lang="en-US" sz="1600" dirty="0"/>
              <a:t> 2: </a:t>
            </a:r>
            <a:r>
              <a:rPr lang="en-US" sz="1600" dirty="0" err="1"/>
              <a:t>Ataques</a:t>
            </a:r>
            <a:r>
              <a:rPr lang="en-US" sz="1600" dirty="0"/>
              <a:t> SQL injection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7335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Avaliação</a:t>
            </a:r>
            <a:r>
              <a:rPr lang="en-US" dirty="0"/>
              <a:t> da </a:t>
            </a:r>
            <a:r>
              <a:rPr lang="en-US" dirty="0" err="1"/>
              <a:t>cadeira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228600" y="1219200"/>
            <a:ext cx="8763000" cy="4937760"/>
          </a:xfrm>
        </p:spPr>
        <p:txBody>
          <a:bodyPr>
            <a:noAutofit/>
          </a:bodyPr>
          <a:lstStyle/>
          <a:p>
            <a:endParaRPr lang="en-US" sz="2400" dirty="0"/>
          </a:p>
          <a:p>
            <a:pPr marL="0" indent="0" algn="ctr">
              <a:buNone/>
            </a:pPr>
            <a:r>
              <a:rPr lang="en-US" sz="2400" b="1" dirty="0"/>
              <a:t>Nota final = </a:t>
            </a:r>
            <a:r>
              <a:rPr lang="en-US" sz="2400" b="1" dirty="0" err="1"/>
              <a:t>exercícios</a:t>
            </a:r>
            <a:r>
              <a:rPr lang="en-US" sz="2400" b="1" dirty="0"/>
              <a:t> </a:t>
            </a:r>
            <a:r>
              <a:rPr lang="en-US" sz="2400" b="1" dirty="0" err="1"/>
              <a:t>laboratório</a:t>
            </a:r>
            <a:r>
              <a:rPr lang="en-US" sz="2400" b="1" dirty="0"/>
              <a:t> + </a:t>
            </a:r>
            <a:r>
              <a:rPr lang="en-US" sz="2400" b="1" dirty="0" err="1"/>
              <a:t>exame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 err="1"/>
              <a:t>Exercícios</a:t>
            </a:r>
            <a:r>
              <a:rPr lang="en-US" sz="2400" dirty="0"/>
              <a:t> </a:t>
            </a:r>
            <a:r>
              <a:rPr lang="en-US" sz="2400" dirty="0" err="1"/>
              <a:t>laboratório</a:t>
            </a:r>
            <a:r>
              <a:rPr lang="en-US" sz="2400" dirty="0"/>
              <a:t> (50%)</a:t>
            </a:r>
          </a:p>
          <a:p>
            <a:pPr lvl="1"/>
            <a:r>
              <a:rPr lang="en-US" sz="2000" dirty="0" err="1"/>
              <a:t>Realizado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grupos</a:t>
            </a:r>
            <a:endParaRPr lang="en-US" sz="2000" dirty="0"/>
          </a:p>
          <a:p>
            <a:pPr lvl="1"/>
            <a:r>
              <a:rPr lang="en-US" sz="2000" dirty="0" err="1"/>
              <a:t>Exercícios</a:t>
            </a:r>
            <a:r>
              <a:rPr lang="en-US" sz="2000" dirty="0"/>
              <a:t> </a:t>
            </a:r>
            <a:r>
              <a:rPr lang="en-US" sz="2000" dirty="0" err="1"/>
              <a:t>feitos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aula e </a:t>
            </a:r>
            <a:r>
              <a:rPr lang="en-US" sz="2000" dirty="0" err="1"/>
              <a:t>avaliados</a:t>
            </a:r>
            <a:r>
              <a:rPr lang="en-US" sz="2000" dirty="0"/>
              <a:t> </a:t>
            </a:r>
            <a:r>
              <a:rPr lang="en-US" sz="2000" dirty="0" err="1"/>
              <a:t>pelo</a:t>
            </a:r>
            <a:r>
              <a:rPr lang="en-US" sz="2000" dirty="0"/>
              <a:t> professor </a:t>
            </a:r>
            <a:r>
              <a:rPr lang="en-US" sz="2000" dirty="0" err="1"/>
              <a:t>na</a:t>
            </a:r>
            <a:r>
              <a:rPr lang="en-US" sz="2000" dirty="0"/>
              <a:t> aula</a:t>
            </a:r>
          </a:p>
          <a:p>
            <a:pPr lvl="1"/>
            <a:r>
              <a:rPr lang="en-US" sz="2000" dirty="0"/>
              <a:t>Nota </a:t>
            </a:r>
            <a:r>
              <a:rPr lang="en-US" sz="2000" dirty="0" err="1"/>
              <a:t>laboratórios</a:t>
            </a:r>
            <a:r>
              <a:rPr lang="en-US" sz="2000" dirty="0"/>
              <a:t> = 50% </a:t>
            </a:r>
            <a:r>
              <a:rPr lang="en-US" sz="2000" dirty="0" err="1"/>
              <a:t>Guia</a:t>
            </a:r>
            <a:r>
              <a:rPr lang="en-US" sz="2000" dirty="0"/>
              <a:t> Lab 1 + 25% </a:t>
            </a:r>
            <a:r>
              <a:rPr lang="en-US" sz="2000" dirty="0" err="1"/>
              <a:t>Guia</a:t>
            </a:r>
            <a:r>
              <a:rPr lang="en-US" sz="2000" dirty="0"/>
              <a:t> Lab2 + 25% </a:t>
            </a:r>
            <a:r>
              <a:rPr lang="en-US" sz="2000" dirty="0" err="1"/>
              <a:t>Guia</a:t>
            </a:r>
            <a:r>
              <a:rPr lang="en-US" sz="2000" dirty="0"/>
              <a:t> Lab3</a:t>
            </a:r>
          </a:p>
          <a:p>
            <a:pPr lvl="3"/>
            <a:endParaRPr lang="en-US" sz="1400" dirty="0"/>
          </a:p>
          <a:p>
            <a:pPr lvl="3"/>
            <a:endParaRPr lang="en-US" sz="1400" dirty="0"/>
          </a:p>
          <a:p>
            <a:r>
              <a:rPr lang="en-US" sz="2400" dirty="0" err="1"/>
              <a:t>Exame</a:t>
            </a:r>
            <a:r>
              <a:rPr lang="en-US" sz="2400" dirty="0"/>
              <a:t> (50%)</a:t>
            </a:r>
          </a:p>
          <a:p>
            <a:pPr lvl="1"/>
            <a:r>
              <a:rPr lang="en-US" sz="2000" dirty="0" err="1"/>
              <a:t>Sobre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conteúdos</a:t>
            </a:r>
            <a:r>
              <a:rPr lang="en-US" sz="2000" dirty="0"/>
              <a:t> </a:t>
            </a:r>
            <a:r>
              <a:rPr lang="en-US" sz="2000" dirty="0" err="1"/>
              <a:t>apresentados</a:t>
            </a:r>
            <a:r>
              <a:rPr lang="en-US" sz="2000" dirty="0"/>
              <a:t> </a:t>
            </a:r>
            <a:r>
              <a:rPr lang="en-US" sz="2000" dirty="0" err="1"/>
              <a:t>nas</a:t>
            </a:r>
            <a:r>
              <a:rPr lang="en-US" sz="2000" dirty="0"/>
              <a:t> aulas </a:t>
            </a:r>
            <a:r>
              <a:rPr lang="en-US" sz="2000" dirty="0" err="1"/>
              <a:t>teóricas</a:t>
            </a:r>
            <a:endParaRPr lang="en-US" sz="2000" dirty="0"/>
          </a:p>
          <a:p>
            <a:pPr lvl="1"/>
            <a:r>
              <a:rPr lang="en-US" sz="2000" dirty="0"/>
              <a:t>19 de </a:t>
            </a:r>
            <a:r>
              <a:rPr lang="en-US" sz="2000" dirty="0" err="1"/>
              <a:t>Julho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89813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Bibliografia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00601" cy="4937760"/>
          </a:xfrm>
        </p:spPr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Principal: Slides das </a:t>
            </a:r>
            <a:r>
              <a:rPr lang="en-US" b="1" dirty="0" err="1"/>
              <a:t>teóricas</a:t>
            </a:r>
            <a:endParaRPr lang="en-US" b="1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Livro</a:t>
            </a:r>
            <a:r>
              <a:rPr lang="en-US" dirty="0"/>
              <a:t>: [Correia17]</a:t>
            </a:r>
          </a:p>
          <a:p>
            <a:pPr lvl="1"/>
            <a:r>
              <a:rPr lang="en-US" b="1" dirty="0"/>
              <a:t>Miguel </a:t>
            </a:r>
            <a:r>
              <a:rPr lang="en-US" b="1" dirty="0" err="1"/>
              <a:t>Pupo</a:t>
            </a:r>
            <a:r>
              <a:rPr lang="en-US" b="1" dirty="0"/>
              <a:t> </a:t>
            </a:r>
            <a:r>
              <a:rPr lang="en-US" b="1" dirty="0" err="1"/>
              <a:t>Correia</a:t>
            </a:r>
            <a:r>
              <a:rPr lang="en-US" b="1" dirty="0"/>
              <a:t> e Paulo Jorge Sousa, </a:t>
            </a:r>
            <a:r>
              <a:rPr lang="en-US" b="1" dirty="0" err="1"/>
              <a:t>Segurança</a:t>
            </a:r>
            <a:r>
              <a:rPr lang="en-US" b="1" dirty="0"/>
              <a:t> no Software, 2ª </a:t>
            </a:r>
            <a:r>
              <a:rPr lang="en-US" b="1" dirty="0" err="1"/>
              <a:t>edição</a:t>
            </a:r>
            <a:r>
              <a:rPr lang="en-US" b="1" dirty="0"/>
              <a:t>, FCA, 2017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5ADEE4-FCED-9543-9E42-301E5BD60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319142"/>
            <a:ext cx="3292823" cy="473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6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FC137-40BF-7243-8AC2-9B8A4D32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software actual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deficiências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E10A45-FBBA-0644-BEF5-89FDDC7DC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5F773-1988-B24F-AA5F-D9C8A274E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D7B4E1-0F3D-A24A-BF26-4CBF87D25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0A7B1-7C20-6340-9951-3F8B7E17372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800600" cy="493776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NASA Mars Climate Orbiter</a:t>
            </a:r>
          </a:p>
          <a:p>
            <a:pPr lvl="1"/>
            <a:r>
              <a:rPr lang="en-US" dirty="0" err="1"/>
              <a:t>Falhou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 um bug de </a:t>
            </a:r>
            <a:r>
              <a:rPr lang="en-US" dirty="0" err="1"/>
              <a:t>conversão</a:t>
            </a:r>
            <a:r>
              <a:rPr lang="en-US" dirty="0"/>
              <a:t> de </a:t>
            </a:r>
            <a:r>
              <a:rPr lang="en-US" dirty="0" err="1"/>
              <a:t>unidades</a:t>
            </a:r>
            <a:r>
              <a:rPr lang="en-US" dirty="0"/>
              <a:t> ($165 million)</a:t>
            </a:r>
          </a:p>
          <a:p>
            <a:pPr lvl="1"/>
            <a:endParaRPr lang="en-US" dirty="0"/>
          </a:p>
          <a:p>
            <a:r>
              <a:rPr lang="en-US" dirty="0"/>
              <a:t>NASA Mars Pathfinder</a:t>
            </a:r>
          </a:p>
          <a:p>
            <a:pPr lvl="1"/>
            <a:r>
              <a:rPr lang="en-US" dirty="0" err="1"/>
              <a:t>Parou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várias</a:t>
            </a:r>
            <a:r>
              <a:rPr lang="en-US" dirty="0"/>
              <a:t> horas </a:t>
            </a:r>
            <a:r>
              <a:rPr lang="en-US" dirty="0" err="1"/>
              <a:t>por</a:t>
            </a:r>
            <a:r>
              <a:rPr lang="en-US" dirty="0"/>
              <a:t> causa de um bug de </a:t>
            </a:r>
            <a:r>
              <a:rPr lang="en-US" dirty="0" err="1"/>
              <a:t>inversão</a:t>
            </a:r>
            <a:r>
              <a:rPr lang="en-US" dirty="0"/>
              <a:t> de </a:t>
            </a:r>
            <a:r>
              <a:rPr lang="en-US" dirty="0" err="1"/>
              <a:t>prioridades</a:t>
            </a:r>
            <a:r>
              <a:rPr lang="en-US" dirty="0"/>
              <a:t> ($265 million)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4" descr="Main MPF Map">
            <a:extLst>
              <a:ext uri="{FF2B5EF4-FFF2-40B4-BE49-F238E27FC236}">
                <a16:creationId xmlns:a16="http://schemas.microsoft.com/office/drawing/2014/main" id="{3FAE6E09-A81B-7D4A-94BA-2D2D3CA92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6477000" y="3657600"/>
            <a:ext cx="1981200" cy="257794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8C8337-EC65-AF45-B09C-9B1525F58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524000"/>
            <a:ext cx="2345607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4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1FD6B-1240-3043-AD82-E428098B8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365E6-72B4-3043-9086-33F623AEE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8249FC-F81E-E943-A8FC-23F1305D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23CDD9-51A9-184B-A32B-C0FBD50CB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1D2C554-EDB4-6645-A1AA-712C7019E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752463"/>
              </p:ext>
            </p:extLst>
          </p:nvPr>
        </p:nvGraphicFramePr>
        <p:xfrm>
          <a:off x="457200" y="1295400"/>
          <a:ext cx="8229600" cy="469401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29084">
                  <a:extLst>
                    <a:ext uri="{9D8B030D-6E8A-4147-A177-3AD203B41FA5}">
                      <a16:colId xmlns:a16="http://schemas.microsoft.com/office/drawing/2014/main" val="3563712660"/>
                    </a:ext>
                  </a:extLst>
                </a:gridCol>
                <a:gridCol w="803156">
                  <a:extLst>
                    <a:ext uri="{9D8B030D-6E8A-4147-A177-3AD203B41FA5}">
                      <a16:colId xmlns:a16="http://schemas.microsoft.com/office/drawing/2014/main" val="1544129723"/>
                    </a:ext>
                  </a:extLst>
                </a:gridCol>
                <a:gridCol w="638124">
                  <a:extLst>
                    <a:ext uri="{9D8B030D-6E8A-4147-A177-3AD203B41FA5}">
                      <a16:colId xmlns:a16="http://schemas.microsoft.com/office/drawing/2014/main" val="2421119488"/>
                    </a:ext>
                  </a:extLst>
                </a:gridCol>
                <a:gridCol w="572111">
                  <a:extLst>
                    <a:ext uri="{9D8B030D-6E8A-4147-A177-3AD203B41FA5}">
                      <a16:colId xmlns:a16="http://schemas.microsoft.com/office/drawing/2014/main" val="4217020901"/>
                    </a:ext>
                  </a:extLst>
                </a:gridCol>
                <a:gridCol w="2420470">
                  <a:extLst>
                    <a:ext uri="{9D8B030D-6E8A-4147-A177-3AD203B41FA5}">
                      <a16:colId xmlns:a16="http://schemas.microsoft.com/office/drawing/2014/main" val="1052860279"/>
                    </a:ext>
                  </a:extLst>
                </a:gridCol>
                <a:gridCol w="528103">
                  <a:extLst>
                    <a:ext uri="{9D8B030D-6E8A-4147-A177-3AD203B41FA5}">
                      <a16:colId xmlns:a16="http://schemas.microsoft.com/office/drawing/2014/main" val="990891767"/>
                    </a:ext>
                  </a:extLst>
                </a:gridCol>
                <a:gridCol w="2838552">
                  <a:extLst>
                    <a:ext uri="{9D8B030D-6E8A-4147-A177-3AD203B41FA5}">
                      <a16:colId xmlns:a16="http://schemas.microsoft.com/office/drawing/2014/main" val="316263803"/>
                    </a:ext>
                  </a:extLst>
                </a:gridCol>
              </a:tblGrid>
              <a:tr h="275906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 err="1">
                          <a:effectLst/>
                        </a:rPr>
                        <a:t>semana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>
                          <a:effectLst/>
                        </a:rPr>
                        <a:t>aulas teóricas (1 hora)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400" u="none" strike="noStrike" dirty="0">
                          <a:effectLst/>
                        </a:rPr>
                        <a:t>aulas lab (2 horas)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569788"/>
                  </a:ext>
                </a:extLst>
              </a:tr>
              <a:tr h="2759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>
                          <a:effectLst/>
                        </a:rPr>
                        <a:t>#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 err="1">
                          <a:effectLst/>
                        </a:rPr>
                        <a:t>datas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 err="1">
                          <a:effectLst/>
                        </a:rPr>
                        <a:t>dia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effectLst/>
                        </a:rPr>
                        <a:t>aula #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 err="1">
                          <a:effectLst/>
                        </a:rPr>
                        <a:t>tópico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>
                          <a:effectLst/>
                        </a:rPr>
                        <a:t>aula #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 err="1">
                          <a:effectLst/>
                        </a:rPr>
                        <a:t>tópico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76580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8-12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8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Parte</a:t>
                      </a:r>
                      <a:r>
                        <a:rPr lang="en-US" sz="1100" u="none" strike="noStrike" dirty="0">
                          <a:effectLst/>
                        </a:rPr>
                        <a:t> I: </a:t>
                      </a:r>
                      <a:r>
                        <a:rPr lang="en-US" sz="1100" u="none" strike="noStrike" dirty="0" err="1">
                          <a:effectLst/>
                        </a:rPr>
                        <a:t>Introdução</a:t>
                      </a:r>
                      <a:r>
                        <a:rPr lang="en-US" sz="1100" u="none" strike="noStrike" dirty="0">
                          <a:effectLst/>
                        </a:rPr>
                        <a:t> e </a:t>
                      </a:r>
                      <a:r>
                        <a:rPr lang="en-US" sz="1100" u="none" strike="noStrike" dirty="0" err="1">
                          <a:effectLst/>
                        </a:rPr>
                        <a:t>Conceitos</a:t>
                      </a:r>
                      <a:r>
                        <a:rPr lang="en-US" sz="1100" u="none" strike="noStrike" dirty="0">
                          <a:effectLst/>
                        </a:rPr>
                        <a:t> de </a:t>
                      </a:r>
                      <a:r>
                        <a:rPr lang="en-US" sz="1100" u="none" strike="noStrike" dirty="0" err="1">
                          <a:effectLst/>
                        </a:rPr>
                        <a:t>Segurança</a:t>
                      </a:r>
                      <a:r>
                        <a:rPr lang="en-US" sz="1100" u="none" strike="noStrike" dirty="0">
                          <a:effectLst/>
                        </a:rPr>
                        <a:t> de Software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Preparação</a:t>
                      </a:r>
                      <a:r>
                        <a:rPr lang="en-US" sz="1100" u="none" strike="noStrike" dirty="0">
                          <a:effectLst/>
                        </a:rPr>
                        <a:t> dos </a:t>
                      </a:r>
                      <a:r>
                        <a:rPr lang="en-US" sz="1100" u="none" strike="noStrike" dirty="0" err="1">
                          <a:effectLst/>
                        </a:rPr>
                        <a:t>Laboratórios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extLst>
                  <a:ext uri="{0D108BD9-81ED-4DB2-BD59-A6C34878D82A}">
                    <a16:rowId xmlns:a16="http://schemas.microsoft.com/office/drawing/2014/main" val="3603646033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9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Parte</a:t>
                      </a:r>
                      <a:r>
                        <a:rPr lang="en-US" sz="1100" u="none" strike="noStrike" dirty="0">
                          <a:effectLst/>
                        </a:rPr>
                        <a:t> I: </a:t>
                      </a:r>
                      <a:r>
                        <a:rPr lang="en-US" sz="1100" u="none" strike="noStrike" dirty="0" err="1">
                          <a:effectLst/>
                        </a:rPr>
                        <a:t>Mecanismos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Básicos</a:t>
                      </a:r>
                      <a:r>
                        <a:rPr lang="en-US" sz="1100" u="none" strike="noStrike" dirty="0">
                          <a:effectLst/>
                        </a:rPr>
                        <a:t> de </a:t>
                      </a:r>
                      <a:r>
                        <a:rPr lang="en-US" sz="1100" u="none" strike="noStrike" dirty="0" err="1">
                          <a:effectLst/>
                        </a:rPr>
                        <a:t>Segurança</a:t>
                      </a:r>
                      <a:r>
                        <a:rPr lang="en-US" sz="1100" u="none" strike="noStrike" dirty="0">
                          <a:effectLst/>
                        </a:rPr>
                        <a:t>: </a:t>
                      </a:r>
                      <a:r>
                        <a:rPr lang="en-US" sz="1100" u="none" strike="noStrike" dirty="0" err="1">
                          <a:effectLst/>
                        </a:rPr>
                        <a:t>Sistemas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Operativos</a:t>
                      </a:r>
                      <a:r>
                        <a:rPr lang="en-US" sz="1100" u="none" strike="noStrike" dirty="0">
                          <a:effectLst/>
                        </a:rPr>
                        <a:t> e </a:t>
                      </a:r>
                      <a:r>
                        <a:rPr lang="en-US" sz="1100" u="none" strike="noStrike" dirty="0" err="1">
                          <a:effectLst/>
                        </a:rPr>
                        <a:t>Linguagens</a:t>
                      </a:r>
                      <a:r>
                        <a:rPr lang="en-US" sz="1100" u="none" strike="noStrike" dirty="0">
                          <a:effectLst/>
                        </a:rPr>
                        <a:t> de </a:t>
                      </a:r>
                      <a:r>
                        <a:rPr lang="en-US" sz="1100" u="none" strike="noStrike" dirty="0" err="1">
                          <a:effectLst/>
                        </a:rPr>
                        <a:t>Programação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Guia</a:t>
                      </a:r>
                      <a:r>
                        <a:rPr lang="en-US" sz="1100" u="none" strike="noStrike" dirty="0">
                          <a:effectLst/>
                        </a:rPr>
                        <a:t> Lab I: </a:t>
                      </a:r>
                      <a:r>
                        <a:rPr lang="en-US" sz="1100" u="none" strike="noStrike" dirty="0" err="1">
                          <a:effectLst/>
                        </a:rPr>
                        <a:t>Vulnerabilidades</a:t>
                      </a:r>
                      <a:r>
                        <a:rPr lang="en-US" sz="1100" u="none" strike="noStrike" dirty="0">
                          <a:effectLst/>
                        </a:rPr>
                        <a:t> Buffer Overflows - </a:t>
                      </a:r>
                      <a:r>
                        <a:rPr lang="en-US" sz="1100" u="none" strike="noStrike" dirty="0" err="1">
                          <a:effectLst/>
                        </a:rPr>
                        <a:t>Tarefa</a:t>
                      </a:r>
                      <a:r>
                        <a:rPr lang="en-US" sz="1100" u="none" strike="noStrike" dirty="0">
                          <a:effectLst/>
                        </a:rPr>
                        <a:t> 1: </a:t>
                      </a:r>
                      <a:r>
                        <a:rPr lang="en-US" sz="1100" u="none" strike="noStrike" dirty="0" err="1">
                          <a:effectLst/>
                        </a:rPr>
                        <a:t>Programação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em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Ambiente</a:t>
                      </a:r>
                      <a:r>
                        <a:rPr lang="en-US" sz="1100" u="none" strike="noStrike" dirty="0">
                          <a:effectLst/>
                        </a:rPr>
                        <a:t> Linux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944681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10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u="none" strike="noStrike">
                          <a:effectLst/>
                        </a:rPr>
                        <a:t>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Parte</a:t>
                      </a:r>
                      <a:r>
                        <a:rPr lang="en-US" sz="1100" u="none" strike="noStrike" dirty="0">
                          <a:effectLst/>
                        </a:rPr>
                        <a:t> II: </a:t>
                      </a:r>
                      <a:r>
                        <a:rPr lang="en-US" sz="1100" u="none" strike="noStrike" dirty="0" err="1">
                          <a:effectLst/>
                        </a:rPr>
                        <a:t>Vulnerabilidades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em</a:t>
                      </a:r>
                      <a:r>
                        <a:rPr lang="en-US" sz="1100" u="none" strike="noStrike" dirty="0">
                          <a:effectLst/>
                        </a:rPr>
                        <a:t> Software: Buffer Overflows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Guia</a:t>
                      </a:r>
                      <a:r>
                        <a:rPr lang="en-US" sz="1100" u="none" strike="noStrike" dirty="0">
                          <a:effectLst/>
                        </a:rPr>
                        <a:t> Lab I: </a:t>
                      </a:r>
                      <a:r>
                        <a:rPr lang="en-US" sz="1100" u="none" strike="noStrike" dirty="0" err="1">
                          <a:effectLst/>
                        </a:rPr>
                        <a:t>Vulnerabilidades</a:t>
                      </a:r>
                      <a:r>
                        <a:rPr lang="en-US" sz="1100" u="none" strike="noStrike" dirty="0">
                          <a:effectLst/>
                        </a:rPr>
                        <a:t> Buffer Overflows - </a:t>
                      </a:r>
                      <a:r>
                        <a:rPr lang="en-US" sz="1100" u="none" strike="noStrike" dirty="0" err="1">
                          <a:effectLst/>
                        </a:rPr>
                        <a:t>Tarefa</a:t>
                      </a:r>
                      <a:r>
                        <a:rPr lang="en-US" sz="1100" u="none" strike="noStrike" dirty="0">
                          <a:effectLst/>
                        </a:rPr>
                        <a:t> 2: </a:t>
                      </a:r>
                      <a:r>
                        <a:rPr lang="en-US" sz="1100" u="none" strike="noStrike" dirty="0" err="1">
                          <a:effectLst/>
                        </a:rPr>
                        <a:t>Organização</a:t>
                      </a:r>
                      <a:r>
                        <a:rPr lang="en-US" sz="1100" u="none" strike="noStrike" dirty="0">
                          <a:effectLst/>
                        </a:rPr>
                        <a:t> de </a:t>
                      </a:r>
                      <a:r>
                        <a:rPr lang="en-US" sz="1100" u="none" strike="noStrike" dirty="0" err="1">
                          <a:effectLst/>
                        </a:rPr>
                        <a:t>Memória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567343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 dirty="0">
                          <a:effectLst/>
                        </a:rPr>
                        <a:t>11 </a:t>
                      </a:r>
                      <a:r>
                        <a:rPr lang="en-US" sz="1100" u="none" strike="noStrike" dirty="0" err="1">
                          <a:effectLst/>
                        </a:rPr>
                        <a:t>Julho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050" u="none" strike="noStrike">
                          <a:effectLst/>
                        </a:rPr>
                        <a:t>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Parte</a:t>
                      </a:r>
                      <a:r>
                        <a:rPr lang="en-US" sz="1100" u="none" strike="noStrike" dirty="0">
                          <a:effectLst/>
                        </a:rPr>
                        <a:t> II: </a:t>
                      </a:r>
                      <a:r>
                        <a:rPr lang="en-US" sz="1100" u="none" strike="noStrike" dirty="0" err="1">
                          <a:effectLst/>
                        </a:rPr>
                        <a:t>Vulnerabilidades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em</a:t>
                      </a:r>
                      <a:r>
                        <a:rPr lang="en-US" sz="1100" u="none" strike="noStrike" dirty="0">
                          <a:effectLst/>
                        </a:rPr>
                        <a:t> Software: Corridas e </a:t>
                      </a:r>
                      <a:r>
                        <a:rPr lang="en-US" sz="1100" u="none" strike="noStrike" dirty="0" err="1">
                          <a:effectLst/>
                        </a:rPr>
                        <a:t>Validação</a:t>
                      </a:r>
                      <a:r>
                        <a:rPr lang="en-US" sz="1100" u="none" strike="noStrike" dirty="0">
                          <a:effectLst/>
                        </a:rPr>
                        <a:t> de Entradas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Guia</a:t>
                      </a:r>
                      <a:r>
                        <a:rPr lang="en-US" sz="1100" u="none" strike="noStrike" dirty="0">
                          <a:effectLst/>
                        </a:rPr>
                        <a:t> Lab I: </a:t>
                      </a:r>
                      <a:r>
                        <a:rPr lang="en-US" sz="1100" u="none" strike="noStrike" dirty="0" err="1">
                          <a:effectLst/>
                        </a:rPr>
                        <a:t>Vulnerabilidades</a:t>
                      </a:r>
                      <a:r>
                        <a:rPr lang="en-US" sz="1100" u="none" strike="noStrike" dirty="0">
                          <a:effectLst/>
                        </a:rPr>
                        <a:t> Buffer Overflows - </a:t>
                      </a:r>
                      <a:r>
                        <a:rPr lang="en-US" sz="1100" u="none" strike="noStrike" dirty="0" err="1">
                          <a:effectLst/>
                        </a:rPr>
                        <a:t>Tarefa</a:t>
                      </a:r>
                      <a:r>
                        <a:rPr lang="en-US" sz="1100" u="none" strike="noStrike" dirty="0">
                          <a:effectLst/>
                        </a:rPr>
                        <a:t> 3: </a:t>
                      </a:r>
                      <a:r>
                        <a:rPr lang="en-US" sz="1100" u="none" strike="noStrike" dirty="0" err="1">
                          <a:effectLst/>
                        </a:rPr>
                        <a:t>Vulnerabilidades</a:t>
                      </a:r>
                      <a:r>
                        <a:rPr lang="en-US" sz="1100" u="none" strike="noStrike" dirty="0">
                          <a:effectLst/>
                        </a:rPr>
                        <a:t> Buffer Overflow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333158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12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Parte</a:t>
                      </a:r>
                      <a:r>
                        <a:rPr lang="en-US" sz="1100" u="none" strike="noStrike" dirty="0">
                          <a:effectLst/>
                        </a:rPr>
                        <a:t> II: </a:t>
                      </a:r>
                      <a:r>
                        <a:rPr lang="en-US" sz="1100" u="none" strike="noStrike" dirty="0" err="1">
                          <a:effectLst/>
                        </a:rPr>
                        <a:t>Vulnerabilidades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na</a:t>
                      </a:r>
                      <a:r>
                        <a:rPr lang="en-US" sz="1100" u="none" strike="noStrike" dirty="0">
                          <a:effectLst/>
                        </a:rPr>
                        <a:t> Web e </a:t>
                      </a:r>
                      <a:r>
                        <a:rPr lang="en-US" sz="1100" u="none" strike="noStrike" dirty="0" err="1">
                          <a:effectLst/>
                        </a:rPr>
                        <a:t>em</a:t>
                      </a:r>
                      <a:r>
                        <a:rPr lang="en-US" sz="1100" u="none" strike="noStrike" dirty="0">
                          <a:effectLst/>
                        </a:rPr>
                        <a:t> Bases de Dados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Guia</a:t>
                      </a:r>
                      <a:r>
                        <a:rPr lang="en-US" sz="1100" u="none" strike="noStrike" dirty="0">
                          <a:effectLst/>
                        </a:rPr>
                        <a:t> Lab I: </a:t>
                      </a:r>
                      <a:r>
                        <a:rPr lang="en-US" sz="1100" u="none" strike="noStrike" dirty="0" err="1">
                          <a:effectLst/>
                        </a:rPr>
                        <a:t>Vulnerabilidades</a:t>
                      </a:r>
                      <a:r>
                        <a:rPr lang="en-US" sz="1100" u="none" strike="noStrike" dirty="0">
                          <a:effectLst/>
                        </a:rPr>
                        <a:t> Buffer Overflows - </a:t>
                      </a:r>
                      <a:r>
                        <a:rPr lang="en-US" sz="1100" u="none" strike="noStrike" dirty="0" err="1">
                          <a:effectLst/>
                        </a:rPr>
                        <a:t>Tarefa</a:t>
                      </a:r>
                      <a:r>
                        <a:rPr lang="en-US" sz="1100" u="none" strike="noStrike" dirty="0">
                          <a:effectLst/>
                        </a:rPr>
                        <a:t> 4: </a:t>
                      </a:r>
                      <a:r>
                        <a:rPr lang="en-US" sz="1100" u="none" strike="noStrike" dirty="0" err="1">
                          <a:effectLst/>
                        </a:rPr>
                        <a:t>Exploração</a:t>
                      </a:r>
                      <a:r>
                        <a:rPr lang="en-US" sz="1100" u="none" strike="noStrike" dirty="0">
                          <a:effectLst/>
                        </a:rPr>
                        <a:t> de Buffer Overflows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035431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15-19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15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Parte III: Auditoria e Teste de Software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Guia</a:t>
                      </a:r>
                      <a:r>
                        <a:rPr lang="en-US" sz="1100" u="none" strike="noStrike" dirty="0">
                          <a:effectLst/>
                        </a:rPr>
                        <a:t> Lab II: </a:t>
                      </a:r>
                      <a:r>
                        <a:rPr lang="en-US" sz="1100" u="none" strike="noStrike" dirty="0" err="1">
                          <a:effectLst/>
                        </a:rPr>
                        <a:t>Ataques</a:t>
                      </a:r>
                      <a:r>
                        <a:rPr lang="en-US" sz="1100" u="none" strike="noStrike" dirty="0">
                          <a:effectLst/>
                        </a:rPr>
                        <a:t> Cross-Site Scripting - </a:t>
                      </a:r>
                      <a:r>
                        <a:rPr lang="en-US" sz="1100" u="none" strike="noStrike" dirty="0" err="1">
                          <a:effectLst/>
                        </a:rPr>
                        <a:t>Tarefa</a:t>
                      </a:r>
                      <a:r>
                        <a:rPr lang="en-US" sz="1100" u="none" strike="noStrike" dirty="0">
                          <a:effectLst/>
                        </a:rPr>
                        <a:t> 1: </a:t>
                      </a:r>
                      <a:r>
                        <a:rPr lang="en-US" sz="1100" u="none" strike="noStrike" dirty="0" err="1">
                          <a:effectLst/>
                        </a:rPr>
                        <a:t>Introdução</a:t>
                      </a:r>
                      <a:r>
                        <a:rPr lang="en-US" sz="1100" u="none" strike="noStrike" dirty="0">
                          <a:effectLst/>
                        </a:rPr>
                        <a:t> a </a:t>
                      </a:r>
                      <a:r>
                        <a:rPr lang="en-US" sz="1100" u="none" strike="noStrike" dirty="0" err="1">
                          <a:effectLst/>
                        </a:rPr>
                        <a:t>Aplicações</a:t>
                      </a:r>
                      <a:r>
                        <a:rPr lang="en-US" sz="1100" u="none" strike="noStrike" dirty="0">
                          <a:effectLst/>
                        </a:rPr>
                        <a:t> Web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extLst>
                  <a:ext uri="{0D108BD9-81ED-4DB2-BD59-A6C34878D82A}">
                    <a16:rowId xmlns:a16="http://schemas.microsoft.com/office/drawing/2014/main" val="2112641712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16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Parte III: Análise Estática de Código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Guia</a:t>
                      </a:r>
                      <a:r>
                        <a:rPr lang="en-US" sz="1100" u="none" strike="noStrike" dirty="0">
                          <a:effectLst/>
                        </a:rPr>
                        <a:t> Lab II: </a:t>
                      </a:r>
                      <a:r>
                        <a:rPr lang="en-US" sz="1100" u="none" strike="noStrike" dirty="0" err="1">
                          <a:effectLst/>
                        </a:rPr>
                        <a:t>Ataques</a:t>
                      </a:r>
                      <a:r>
                        <a:rPr lang="en-US" sz="1100" u="none" strike="noStrike" dirty="0">
                          <a:effectLst/>
                        </a:rPr>
                        <a:t> Cross-Site Scripting - </a:t>
                      </a:r>
                      <a:r>
                        <a:rPr lang="en-US" sz="1100" u="none" strike="noStrike" dirty="0" err="1">
                          <a:effectLst/>
                        </a:rPr>
                        <a:t>Tarefa</a:t>
                      </a:r>
                      <a:r>
                        <a:rPr lang="en-US" sz="1100" u="none" strike="noStrike" dirty="0">
                          <a:effectLst/>
                        </a:rPr>
                        <a:t> 2: </a:t>
                      </a:r>
                      <a:r>
                        <a:rPr lang="en-US" sz="1100" u="none" strike="noStrike" dirty="0" err="1">
                          <a:effectLst/>
                        </a:rPr>
                        <a:t>Ataques</a:t>
                      </a:r>
                      <a:r>
                        <a:rPr lang="en-US" sz="1100" u="none" strike="noStrike" dirty="0">
                          <a:effectLst/>
                        </a:rPr>
                        <a:t> XSS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extLst>
                  <a:ext uri="{0D108BD9-81ED-4DB2-BD59-A6C34878D82A}">
                    <a16:rowId xmlns:a16="http://schemas.microsoft.com/office/drawing/2014/main" val="2524822124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17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Parte III: Protecção Dinâmica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Guia</a:t>
                      </a:r>
                      <a:r>
                        <a:rPr lang="en-US" sz="1100" u="none" strike="noStrike" dirty="0">
                          <a:effectLst/>
                        </a:rPr>
                        <a:t> Lab III: </a:t>
                      </a:r>
                      <a:r>
                        <a:rPr lang="en-US" sz="1100" u="none" strike="noStrike" dirty="0" err="1">
                          <a:effectLst/>
                        </a:rPr>
                        <a:t>Ataques</a:t>
                      </a:r>
                      <a:r>
                        <a:rPr lang="en-US" sz="1100" u="none" strike="noStrike" dirty="0">
                          <a:effectLst/>
                        </a:rPr>
                        <a:t> Cross-Site Scripting - </a:t>
                      </a:r>
                      <a:r>
                        <a:rPr lang="en-US" sz="1100" u="none" strike="noStrike" dirty="0" err="1">
                          <a:effectLst/>
                        </a:rPr>
                        <a:t>Tarefa</a:t>
                      </a:r>
                      <a:r>
                        <a:rPr lang="en-US" sz="1100" u="none" strike="noStrike" dirty="0">
                          <a:effectLst/>
                        </a:rPr>
                        <a:t> 1: </a:t>
                      </a:r>
                      <a:r>
                        <a:rPr lang="en-US" sz="1100" u="none" strike="noStrike" dirty="0" err="1">
                          <a:effectLst/>
                        </a:rPr>
                        <a:t>Introdução</a:t>
                      </a:r>
                      <a:r>
                        <a:rPr lang="en-US" sz="1100" u="none" strike="noStrike" dirty="0">
                          <a:effectLst/>
                        </a:rPr>
                        <a:t> a Bases de Dados SQL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053711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18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Parte</a:t>
                      </a:r>
                      <a:r>
                        <a:rPr lang="en-US" sz="1100" u="none" strike="noStrike" dirty="0">
                          <a:effectLst/>
                        </a:rPr>
                        <a:t> III: </a:t>
                      </a:r>
                      <a:r>
                        <a:rPr lang="en-US" sz="1100" u="none" strike="noStrike" dirty="0" err="1">
                          <a:effectLst/>
                        </a:rPr>
                        <a:t>Validação</a:t>
                      </a:r>
                      <a:r>
                        <a:rPr lang="en-US" sz="1100" u="none" strike="noStrike" dirty="0">
                          <a:effectLst/>
                        </a:rPr>
                        <a:t> e </a:t>
                      </a:r>
                      <a:r>
                        <a:rPr lang="en-US" sz="1100" u="none" strike="noStrike" dirty="0" err="1">
                          <a:effectLst/>
                        </a:rPr>
                        <a:t>Codificação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Guia</a:t>
                      </a:r>
                      <a:r>
                        <a:rPr lang="en-US" sz="1100" u="none" strike="noStrike" dirty="0">
                          <a:effectLst/>
                        </a:rPr>
                        <a:t> Lab III: </a:t>
                      </a:r>
                      <a:r>
                        <a:rPr lang="en-US" sz="1100" u="none" strike="noStrike" dirty="0" err="1">
                          <a:effectLst/>
                        </a:rPr>
                        <a:t>Ataques</a:t>
                      </a:r>
                      <a:r>
                        <a:rPr lang="en-US" sz="1100" u="none" strike="noStrike" dirty="0">
                          <a:effectLst/>
                        </a:rPr>
                        <a:t> Cross-Site Scripting - </a:t>
                      </a:r>
                      <a:r>
                        <a:rPr lang="en-US" sz="1100" u="none" strike="noStrike" dirty="0" err="1">
                          <a:effectLst/>
                        </a:rPr>
                        <a:t>Tarefa</a:t>
                      </a:r>
                      <a:r>
                        <a:rPr lang="en-US" sz="1100" u="none" strike="noStrike" dirty="0">
                          <a:effectLst/>
                        </a:rPr>
                        <a:t> 2: </a:t>
                      </a:r>
                      <a:r>
                        <a:rPr lang="en-US" sz="1100" u="none" strike="noStrike" dirty="0" err="1">
                          <a:effectLst/>
                        </a:rPr>
                        <a:t>Ataque</a:t>
                      </a:r>
                      <a:r>
                        <a:rPr lang="en-US" sz="1100" u="none" strike="noStrike" dirty="0">
                          <a:effectLst/>
                        </a:rPr>
                        <a:t> SQL Injection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948094"/>
                  </a:ext>
                </a:extLst>
              </a:tr>
              <a:tr h="403765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19 Julho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Parte</a:t>
                      </a:r>
                      <a:r>
                        <a:rPr lang="en-US" sz="1100" u="none" strike="noStrike" dirty="0">
                          <a:effectLst/>
                        </a:rPr>
                        <a:t> IV: </a:t>
                      </a:r>
                      <a:r>
                        <a:rPr lang="en-US" sz="1100" u="none" strike="noStrike" dirty="0" err="1">
                          <a:effectLst/>
                        </a:rPr>
                        <a:t>Tópico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en-US" sz="1100" u="none" strike="noStrike" dirty="0" err="1">
                          <a:effectLst/>
                        </a:rPr>
                        <a:t>Avançado</a:t>
                      </a:r>
                      <a:r>
                        <a:rPr lang="en-US" sz="1100" u="none" strike="noStrike" dirty="0">
                          <a:effectLst/>
                        </a:rPr>
                        <a:t> e </a:t>
                      </a:r>
                      <a:r>
                        <a:rPr lang="en-US" sz="1100" u="none" strike="noStrike" dirty="0" err="1">
                          <a:effectLst/>
                        </a:rPr>
                        <a:t>Conclusões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 dirty="0" err="1">
                          <a:effectLst/>
                        </a:rPr>
                        <a:t>Exame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00" marR="5400" marT="5400" marB="0"/>
                </a:tc>
                <a:extLst>
                  <a:ext uri="{0D108BD9-81ED-4DB2-BD59-A6C34878D82A}">
                    <a16:rowId xmlns:a16="http://schemas.microsoft.com/office/drawing/2014/main" val="794805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7524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4CB7E8-F2B6-3C40-AF51-96F4A9F6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Conceitos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de software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8C21C-04CF-3D4F-8765-445A33BB5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C4A55-7FB9-EC4D-B638-5F632CF7F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90F44-194F-6048-A1FD-4011C886F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635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AC5DD-BD36-E348-A113-EF6233642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AE4CD9-EEF4-3944-B33F-81B01D9B0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655ADF-8F3F-214D-87F2-CBB3E2C90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D0ADB-DF0F-E149-9EAE-7933F0400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00E2E-8C31-904F-92CE-3B7C94DF6F5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 err="1"/>
              <a:t>Confidencialidade</a:t>
            </a:r>
            <a:endParaRPr lang="en-US" b="1" dirty="0"/>
          </a:p>
          <a:p>
            <a:pPr lvl="1"/>
            <a:r>
              <a:rPr lang="en-US" dirty="0"/>
              <a:t>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revelados</a:t>
            </a:r>
            <a:r>
              <a:rPr lang="en-US" dirty="0"/>
              <a:t> a </a:t>
            </a:r>
            <a:r>
              <a:rPr lang="en-US" dirty="0" err="1"/>
              <a:t>entes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autorizados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Integridade</a:t>
            </a:r>
            <a:endParaRPr lang="en-US" b="1" dirty="0"/>
          </a:p>
          <a:p>
            <a:pPr lvl="1"/>
            <a:r>
              <a:rPr lang="en-US" dirty="0"/>
              <a:t>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modificados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entes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autorizados</a:t>
            </a:r>
            <a:endParaRPr lang="en-US" dirty="0"/>
          </a:p>
          <a:p>
            <a:endParaRPr lang="en-US" dirty="0"/>
          </a:p>
          <a:p>
            <a:r>
              <a:rPr lang="en-US" b="1" dirty="0" err="1"/>
              <a:t>Disponibilidade</a:t>
            </a:r>
            <a:endParaRPr lang="en-US" b="1" dirty="0"/>
          </a:p>
          <a:p>
            <a:pPr lvl="1"/>
            <a:r>
              <a:rPr lang="en-US" dirty="0"/>
              <a:t>O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pronto a </a:t>
            </a:r>
            <a:r>
              <a:rPr lang="en-US" dirty="0" err="1"/>
              <a:t>oferecer</a:t>
            </a:r>
            <a:r>
              <a:rPr lang="en-US" dirty="0"/>
              <a:t> o </a:t>
            </a:r>
            <a:r>
              <a:rPr lang="en-US" dirty="0" err="1"/>
              <a:t>serviço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149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B4E15B-B347-0B44-90DF-61B337BB3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495" y="3962400"/>
            <a:ext cx="1601905" cy="1066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33C58F-14B8-0D4F-BA9F-B8DA30FAE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Vulnerabilidade</a:t>
            </a:r>
            <a:r>
              <a:rPr lang="en-US" dirty="0"/>
              <a:t> + </a:t>
            </a:r>
            <a:r>
              <a:rPr lang="en-US" dirty="0" err="1"/>
              <a:t>Ataque</a:t>
            </a:r>
            <a:r>
              <a:rPr lang="en-US" dirty="0"/>
              <a:t> =&gt; </a:t>
            </a:r>
            <a:r>
              <a:rPr lang="en-US" dirty="0" err="1"/>
              <a:t>Intrusão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37536C-D4D8-9047-9A33-67C050F33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512850-9FC9-E340-B658-0953010F2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DBD1C-A3BA-904A-A2D4-A6BF320BF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884B94-2F6F-C143-A768-06D9440F601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58200" cy="493776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/>
              <a:t>Vulnerabilidade</a:t>
            </a:r>
            <a:endParaRPr lang="en-US" b="1" dirty="0"/>
          </a:p>
          <a:p>
            <a:pPr lvl="1"/>
            <a:r>
              <a:rPr lang="en-US" dirty="0" err="1"/>
              <a:t>Deficiência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(</a:t>
            </a:r>
            <a:r>
              <a:rPr lang="en-US" dirty="0" err="1"/>
              <a:t>sw</a:t>
            </a:r>
            <a:r>
              <a:rPr lang="en-US" dirty="0"/>
              <a:t>/</a:t>
            </a:r>
            <a:r>
              <a:rPr lang="en-US" dirty="0" err="1"/>
              <a:t>hw</a:t>
            </a:r>
            <a:r>
              <a:rPr lang="en-US" dirty="0"/>
              <a:t>) que </a:t>
            </a:r>
            <a:r>
              <a:rPr lang="en-US" dirty="0" err="1"/>
              <a:t>possa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alavancado</a:t>
            </a:r>
            <a:r>
              <a:rPr lang="en-US" dirty="0"/>
              <a:t> para </a:t>
            </a:r>
            <a:r>
              <a:rPr lang="en-US" dirty="0" err="1"/>
              <a:t>comprometer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política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endParaRPr lang="en-US" dirty="0"/>
          </a:p>
          <a:p>
            <a:pPr lvl="1"/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vários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vulnerabilidades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err="1"/>
              <a:t>sistema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 err="1"/>
              <a:t>Ataque</a:t>
            </a:r>
            <a:endParaRPr lang="en-US" b="1" dirty="0"/>
          </a:p>
          <a:p>
            <a:pPr lvl="1"/>
            <a:r>
              <a:rPr lang="en-US" dirty="0" err="1"/>
              <a:t>Acções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agente</a:t>
            </a:r>
            <a:r>
              <a:rPr lang="en-US" dirty="0"/>
              <a:t> </a:t>
            </a:r>
            <a:r>
              <a:rPr lang="en-US" dirty="0" err="1"/>
              <a:t>malicioso</a:t>
            </a:r>
            <a:r>
              <a:rPr lang="en-US" dirty="0"/>
              <a:t> que </a:t>
            </a:r>
            <a:r>
              <a:rPr lang="en-US" dirty="0" err="1"/>
              <a:t>tiram</a:t>
            </a:r>
            <a:r>
              <a:rPr lang="en-US" dirty="0"/>
              <a:t> </a:t>
            </a:r>
            <a:r>
              <a:rPr lang="en-US" dirty="0" err="1"/>
              <a:t>partido</a:t>
            </a:r>
            <a:r>
              <a:rPr lang="en-US" dirty="0"/>
              <a:t> de </a:t>
            </a:r>
            <a:r>
              <a:rPr lang="en-US" dirty="0" err="1"/>
              <a:t>vulnerabilidades</a:t>
            </a:r>
            <a:endParaRPr lang="en-US" dirty="0"/>
          </a:p>
          <a:p>
            <a:pPr lvl="1"/>
            <a:r>
              <a:rPr lang="en-US" dirty="0" err="1"/>
              <a:t>Tipicamente</a:t>
            </a:r>
            <a:r>
              <a:rPr lang="en-US" dirty="0"/>
              <a:t> </a:t>
            </a:r>
            <a:r>
              <a:rPr lang="en-US" dirty="0" err="1"/>
              <a:t>activados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malicioso</a:t>
            </a:r>
            <a:r>
              <a:rPr lang="en-US" dirty="0"/>
              <a:t> </a:t>
            </a:r>
            <a:r>
              <a:rPr lang="en-US" dirty="0" err="1"/>
              <a:t>chamado</a:t>
            </a:r>
            <a:r>
              <a:rPr lang="en-US" dirty="0"/>
              <a:t> </a:t>
            </a:r>
            <a:r>
              <a:rPr lang="en-US" i="1" dirty="0"/>
              <a:t>exploit</a:t>
            </a:r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r>
              <a:rPr lang="en-US" b="1" dirty="0" err="1"/>
              <a:t>Intrusão</a:t>
            </a:r>
            <a:endParaRPr lang="en-US" b="1" dirty="0"/>
          </a:p>
          <a:p>
            <a:pPr lvl="1"/>
            <a:r>
              <a:rPr lang="en-US" dirty="0" err="1"/>
              <a:t>Permite</a:t>
            </a:r>
            <a:r>
              <a:rPr lang="en-US" dirty="0"/>
              <a:t> o </a:t>
            </a:r>
            <a:r>
              <a:rPr lang="en-US" dirty="0" err="1"/>
              <a:t>agente</a:t>
            </a:r>
            <a:r>
              <a:rPr lang="en-US" dirty="0"/>
              <a:t> </a:t>
            </a:r>
            <a:r>
              <a:rPr lang="en-US" dirty="0" err="1"/>
              <a:t>malicioso</a:t>
            </a:r>
            <a:r>
              <a:rPr lang="en-US" dirty="0"/>
              <a:t> </a:t>
            </a:r>
            <a:r>
              <a:rPr lang="en-US" dirty="0" err="1"/>
              <a:t>violar</a:t>
            </a:r>
            <a:r>
              <a:rPr lang="en-US" dirty="0"/>
              <a:t> a </a:t>
            </a:r>
            <a:r>
              <a:rPr lang="en-US" dirty="0" err="1"/>
              <a:t>política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e </a:t>
            </a:r>
            <a:r>
              <a:rPr lang="en-US" dirty="0" err="1"/>
              <a:t>ganhar</a:t>
            </a:r>
            <a:r>
              <a:rPr lang="en-US" dirty="0"/>
              <a:t> </a:t>
            </a:r>
            <a:r>
              <a:rPr lang="en-US" dirty="0" err="1"/>
              <a:t>acesso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sistema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61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034C-A4F0-8042-9FED-3BAC8C50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Vulnerabilidades</a:t>
            </a:r>
            <a:r>
              <a:rPr lang="en-US" dirty="0"/>
              <a:t> Zero-Day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4606AF-97A9-F44B-89A7-9C7E68D8D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D6AFD-81A7-3D42-B312-E604AD3D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AD0075-7953-0B43-B0EA-0EC1BA58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C90F49-4110-814D-9274-1BE6C62C117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58200" cy="4937760"/>
          </a:xfrm>
        </p:spPr>
        <p:txBody>
          <a:bodyPr/>
          <a:lstStyle/>
          <a:p>
            <a:r>
              <a:rPr lang="en-US" dirty="0" err="1"/>
              <a:t>Vulnerabilidades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conhecidas</a:t>
            </a:r>
            <a:r>
              <a:rPr lang="en-US" dirty="0"/>
              <a:t> </a:t>
            </a:r>
            <a:r>
              <a:rPr lang="en-US" dirty="0" err="1"/>
              <a:t>publicamente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Screen Shot 2015-09-10 at 16.27.48.png">
            <a:extLst>
              <a:ext uri="{FF2B5EF4-FFF2-40B4-BE49-F238E27FC236}">
                <a16:creationId xmlns:a16="http://schemas.microsoft.com/office/drawing/2014/main" id="{A775CFAD-60B3-EE41-800A-9854FD0C97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91"/>
          <a:stretch/>
        </p:blipFill>
        <p:spPr>
          <a:xfrm>
            <a:off x="1447800" y="3048000"/>
            <a:ext cx="6223000" cy="13258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0A4932-3012-5D49-B648-8EB73997D21E}"/>
              </a:ext>
            </a:extLst>
          </p:cNvPr>
          <p:cNvSpPr/>
          <p:nvPr/>
        </p:nvSpPr>
        <p:spPr>
          <a:xfrm>
            <a:off x="307848" y="5271538"/>
            <a:ext cx="837895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ct val="0"/>
              </a:spcBef>
            </a:pPr>
            <a:r>
              <a:rPr lang="en-US" dirty="0"/>
              <a:t>Hacking Team hack (!) 2015: </a:t>
            </a:r>
            <a:r>
              <a:rPr lang="en-US" sz="1600" dirty="0">
                <a:hlinkClick r:id="rId3"/>
              </a:rPr>
              <a:t>http://www.wired.com/2015/07/hacking-team-leak-shows-secretive-zero-day-exploit-sales-work/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5139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E17E4-8876-3C4C-9EEA-E962D8C87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vulnerabilidades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5C3066-3C32-ED44-8C81-138812213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E8A72-60F5-5743-8019-0C43E7F76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5B2592-9E86-884E-AB0D-B5B27E641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2A0FFC-42CF-1B44-9DAB-EAD4B76EF29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 err="1"/>
              <a:t>Vulnerabilidades</a:t>
            </a:r>
            <a:r>
              <a:rPr lang="en-US" b="1" dirty="0"/>
              <a:t> de </a:t>
            </a:r>
            <a:r>
              <a:rPr lang="en-US" b="1" dirty="0" err="1"/>
              <a:t>projecto</a:t>
            </a:r>
            <a:endParaRPr lang="en-US" b="1" dirty="0"/>
          </a:p>
          <a:p>
            <a:pPr lvl="1"/>
            <a:r>
              <a:rPr lang="en-US" dirty="0" err="1"/>
              <a:t>Causado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a </a:t>
            </a:r>
            <a:r>
              <a:rPr lang="en-US" dirty="0" err="1"/>
              <a:t>fase</a:t>
            </a:r>
            <a:r>
              <a:rPr lang="en-US" dirty="0"/>
              <a:t> de </a:t>
            </a:r>
            <a:r>
              <a:rPr lang="en-US" dirty="0" err="1"/>
              <a:t>concepção</a:t>
            </a:r>
            <a:r>
              <a:rPr lang="en-US" dirty="0"/>
              <a:t> do software</a:t>
            </a:r>
          </a:p>
          <a:p>
            <a:endParaRPr lang="en-US" dirty="0"/>
          </a:p>
          <a:p>
            <a:r>
              <a:rPr lang="en-US" b="1" dirty="0" err="1"/>
              <a:t>Vulnerabilidades</a:t>
            </a:r>
            <a:r>
              <a:rPr lang="en-US" b="1" dirty="0"/>
              <a:t> de </a:t>
            </a:r>
            <a:r>
              <a:rPr lang="en-US" b="1" dirty="0" err="1"/>
              <a:t>implementação</a:t>
            </a:r>
            <a:endParaRPr lang="en-US" b="1" dirty="0"/>
          </a:p>
          <a:p>
            <a:pPr lvl="1"/>
            <a:r>
              <a:rPr lang="en-US" dirty="0" err="1"/>
              <a:t>Produzido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a </a:t>
            </a:r>
            <a:r>
              <a:rPr lang="en-US" dirty="0" err="1"/>
              <a:t>fase</a:t>
            </a:r>
            <a:r>
              <a:rPr lang="en-US" dirty="0"/>
              <a:t> de </a:t>
            </a:r>
            <a:r>
              <a:rPr lang="en-US" dirty="0" err="1"/>
              <a:t>codificação</a:t>
            </a:r>
            <a:r>
              <a:rPr lang="en-US" dirty="0"/>
              <a:t> do software (bugs)</a:t>
            </a:r>
          </a:p>
          <a:p>
            <a:endParaRPr lang="en-US" dirty="0"/>
          </a:p>
          <a:p>
            <a:r>
              <a:rPr lang="en-US" b="1" dirty="0" err="1"/>
              <a:t>Vulnerabilidades</a:t>
            </a:r>
            <a:r>
              <a:rPr lang="en-US" b="1" dirty="0"/>
              <a:t> </a:t>
            </a:r>
            <a:r>
              <a:rPr lang="en-US" b="1" dirty="0" err="1"/>
              <a:t>operacionais</a:t>
            </a:r>
            <a:r>
              <a:rPr lang="en-US" b="1" dirty="0"/>
              <a:t> </a:t>
            </a:r>
          </a:p>
          <a:p>
            <a:pPr lvl="1"/>
            <a:r>
              <a:rPr lang="en-US" dirty="0" err="1"/>
              <a:t>Causado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ambiente</a:t>
            </a:r>
            <a:r>
              <a:rPr lang="en-US" dirty="0"/>
              <a:t> no </a:t>
            </a:r>
            <a:r>
              <a:rPr lang="en-US" dirty="0" err="1"/>
              <a:t>qual</a:t>
            </a:r>
            <a:r>
              <a:rPr lang="en-US" dirty="0"/>
              <a:t> o software se </a:t>
            </a:r>
            <a:r>
              <a:rPr lang="en-US" dirty="0" err="1"/>
              <a:t>executa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relacionado</a:t>
            </a:r>
            <a:r>
              <a:rPr lang="en-US" dirty="0"/>
              <a:t> com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configuração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789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4EFA9-F3D1-6442-9948-290705EEB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Fontes de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vulnerabilidades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AE3DB2-43D1-6243-A77F-01C3F28C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1E8413-DD15-A94C-BE62-39D00C36D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99C8B-0C5D-5F48-81AD-A60CEED0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E9C739-1462-FF41-A6D4-E1B4484365F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Repositório</a:t>
            </a:r>
            <a:r>
              <a:rPr lang="en-US" dirty="0"/>
              <a:t> de </a:t>
            </a:r>
            <a:r>
              <a:rPr lang="en-US" dirty="0" err="1"/>
              <a:t>vulnerabilidades</a:t>
            </a:r>
            <a:r>
              <a:rPr lang="en-US" dirty="0"/>
              <a:t> </a:t>
            </a:r>
            <a:r>
              <a:rPr lang="en-US" dirty="0" err="1"/>
              <a:t>recentes</a:t>
            </a:r>
            <a:r>
              <a:rPr lang="en-US" dirty="0"/>
              <a:t> (CERTs)</a:t>
            </a:r>
          </a:p>
          <a:p>
            <a:pPr lvl="1"/>
            <a:r>
              <a:rPr lang="en-US" sz="2200" dirty="0">
                <a:hlinkClick r:id="rId2"/>
              </a:rPr>
              <a:t>http://www.cert.pt/</a:t>
            </a:r>
            <a:r>
              <a:rPr lang="en-US" sz="2200" dirty="0"/>
              <a:t>      </a:t>
            </a:r>
            <a:r>
              <a:rPr lang="en-US" sz="2200" dirty="0">
                <a:hlinkClick r:id="rId3"/>
              </a:rPr>
              <a:t>http://www.us-cert.gov/</a:t>
            </a:r>
            <a:endParaRPr lang="en-US" sz="2200" dirty="0"/>
          </a:p>
          <a:p>
            <a:pPr lvl="1"/>
            <a:endParaRPr lang="en-US" dirty="0"/>
          </a:p>
          <a:p>
            <a:r>
              <a:rPr lang="en-US" dirty="0" err="1"/>
              <a:t>Classificação</a:t>
            </a:r>
            <a:r>
              <a:rPr lang="en-US" dirty="0"/>
              <a:t> de </a:t>
            </a:r>
            <a:r>
              <a:rPr lang="en-US" dirty="0" err="1"/>
              <a:t>vulnerabilidades</a:t>
            </a:r>
            <a:endParaRPr lang="en-US" dirty="0"/>
          </a:p>
          <a:p>
            <a:pPr lvl="1"/>
            <a:r>
              <a:rPr lang="en-US" dirty="0"/>
              <a:t>Common Weakness Enumeration (CWE)</a:t>
            </a:r>
          </a:p>
          <a:p>
            <a:pPr lvl="1"/>
            <a:r>
              <a:rPr lang="en-US" sz="2200" dirty="0">
                <a:hlinkClick r:id="rId4"/>
              </a:rPr>
              <a:t>http://cwe.mitre.org/</a:t>
            </a:r>
            <a:r>
              <a:rPr lang="en-US" sz="2200" dirty="0"/>
              <a:t>  </a:t>
            </a:r>
            <a:r>
              <a:rPr lang="en-US" sz="2200" dirty="0">
                <a:hlinkClick r:id="rId5"/>
              </a:rPr>
              <a:t>http://cwe.mitre.org/data/</a:t>
            </a:r>
            <a:endParaRPr lang="en-US" sz="2200" dirty="0"/>
          </a:p>
          <a:p>
            <a:pPr lvl="1"/>
            <a:endParaRPr lang="en-US" dirty="0"/>
          </a:p>
          <a:p>
            <a:r>
              <a:rPr lang="en-US" dirty="0" err="1"/>
              <a:t>Catálogo</a:t>
            </a:r>
            <a:r>
              <a:rPr lang="en-US" dirty="0"/>
              <a:t> de </a:t>
            </a:r>
            <a:r>
              <a:rPr lang="en-US" dirty="0" err="1"/>
              <a:t>vulnerabilidades</a:t>
            </a:r>
            <a:endParaRPr lang="en-US" dirty="0"/>
          </a:p>
          <a:p>
            <a:pPr lvl="1"/>
            <a:r>
              <a:rPr lang="en-US" dirty="0"/>
              <a:t>Common Vulnerabilities and Exposures (CVEs)</a:t>
            </a:r>
          </a:p>
          <a:p>
            <a:pPr lvl="1"/>
            <a:r>
              <a:rPr lang="en-US" sz="2200" dirty="0">
                <a:hlinkClick r:id="rId6"/>
              </a:rPr>
              <a:t>http://cve.mitre.org/</a:t>
            </a:r>
            <a:r>
              <a:rPr lang="en-US" sz="2200" dirty="0"/>
              <a:t> - Example: </a:t>
            </a:r>
            <a:r>
              <a:rPr lang="en-US" sz="2200" dirty="0">
                <a:hlinkClick r:id="rId7"/>
              </a:rPr>
              <a:t>CVE-2014-0160</a:t>
            </a:r>
            <a:r>
              <a:rPr lang="en-US" sz="2200" dirty="0"/>
              <a:t> (Heartbleed)</a:t>
            </a:r>
          </a:p>
          <a:p>
            <a:endParaRPr lang="en-US" dirty="0"/>
          </a:p>
          <a:p>
            <a:r>
              <a:rPr lang="en-US" dirty="0" err="1"/>
              <a:t>Vulnerabilidades</a:t>
            </a:r>
            <a:r>
              <a:rPr lang="en-US" dirty="0"/>
              <a:t> </a:t>
            </a:r>
            <a:r>
              <a:rPr lang="en-US" dirty="0" err="1"/>
              <a:t>recentes</a:t>
            </a:r>
            <a:r>
              <a:rPr lang="en-US" dirty="0"/>
              <a:t>: </a:t>
            </a:r>
            <a:r>
              <a:rPr lang="en-US" dirty="0" err="1"/>
              <a:t>Bugtraq</a:t>
            </a:r>
            <a:endParaRPr lang="en-US" dirty="0"/>
          </a:p>
          <a:p>
            <a:pPr lvl="1"/>
            <a:r>
              <a:rPr lang="en-US" sz="2200" dirty="0">
                <a:hlinkClick r:id="rId8"/>
              </a:rPr>
              <a:t>http://www.securityfocus.com/archive/1</a:t>
            </a:r>
            <a:endParaRPr lang="en-US" sz="2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541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C59C1-3173-3E44-8B72-416D5C0A7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Superfície</a:t>
            </a:r>
            <a:r>
              <a:rPr lang="en-US" dirty="0"/>
              <a:t> de </a:t>
            </a:r>
            <a:r>
              <a:rPr lang="en-US" dirty="0" err="1"/>
              <a:t>ataque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C25556-CA6E-8547-B132-4EB6E3BF6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14FCA-E572-F44A-9F94-FEB598895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736C0-8D5A-D846-B903-D17458FAB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A463B2-A152-634B-9EA9-B44EEA52CFC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Ataques</a:t>
            </a:r>
            <a:r>
              <a:rPr lang="en-US" dirty="0"/>
              <a:t> </a:t>
            </a:r>
            <a:r>
              <a:rPr lang="en-US" dirty="0" err="1"/>
              <a:t>acontecem</a:t>
            </a:r>
            <a:r>
              <a:rPr lang="en-US" dirty="0"/>
              <a:t> </a:t>
            </a:r>
            <a:r>
              <a:rPr lang="en-US" dirty="0" err="1"/>
              <a:t>através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b="1" dirty="0"/>
              <a:t>interface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 </a:t>
            </a:r>
            <a:r>
              <a:rPr lang="en-US" dirty="0" err="1"/>
              <a:t>superfície</a:t>
            </a:r>
            <a:r>
              <a:rPr lang="en-US" dirty="0"/>
              <a:t> de </a:t>
            </a:r>
            <a:r>
              <a:rPr lang="en-US" dirty="0" err="1"/>
              <a:t>ataque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Compreender</a:t>
            </a:r>
            <a:r>
              <a:rPr lang="en-US" dirty="0"/>
              <a:t> </a:t>
            </a:r>
            <a:r>
              <a:rPr lang="en-US" dirty="0" err="1"/>
              <a:t>qual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superfície</a:t>
            </a:r>
            <a:r>
              <a:rPr lang="en-US" dirty="0"/>
              <a:t> de </a:t>
            </a:r>
            <a:r>
              <a:rPr lang="en-US" dirty="0" err="1"/>
              <a:t>ataque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medida</a:t>
            </a:r>
            <a:r>
              <a:rPr lang="en-US" dirty="0"/>
              <a:t> para </a:t>
            </a:r>
            <a:r>
              <a:rPr lang="en-US" dirty="0" err="1"/>
              <a:t>avaliar</a:t>
            </a:r>
            <a:r>
              <a:rPr lang="en-US" dirty="0"/>
              <a:t> a </a:t>
            </a:r>
            <a:r>
              <a:rPr lang="en-US" dirty="0" err="1"/>
              <a:t>segurança</a:t>
            </a:r>
            <a:r>
              <a:rPr lang="en-US" dirty="0"/>
              <a:t> de software</a:t>
            </a:r>
          </a:p>
        </p:txBody>
      </p:sp>
      <p:pic>
        <p:nvPicPr>
          <p:cNvPr id="7" name="Picture 17">
            <a:extLst>
              <a:ext uri="{FF2B5EF4-FFF2-40B4-BE49-F238E27FC236}">
                <a16:creationId xmlns:a16="http://schemas.microsoft.com/office/drawing/2014/main" id="{8554490D-5DB5-8749-B75A-97279A4D2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2209800"/>
            <a:ext cx="5725940" cy="22145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0E10E8-77A9-A44F-895D-70CC790D3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859" y="1917700"/>
            <a:ext cx="736600" cy="736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F07CF1-3408-654A-94B3-E6F08E458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4288550"/>
            <a:ext cx="711200" cy="7112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311F57D8-57BB-E145-857F-E758F211C4DE}"/>
              </a:ext>
            </a:extLst>
          </p:cNvPr>
          <p:cNvSpPr/>
          <p:nvPr/>
        </p:nvSpPr>
        <p:spPr>
          <a:xfrm>
            <a:off x="4945423" y="2803635"/>
            <a:ext cx="2217377" cy="1692165"/>
          </a:xfrm>
          <a:custGeom>
            <a:avLst/>
            <a:gdLst>
              <a:gd name="connsiteX0" fmla="*/ 2091559 w 2217377"/>
              <a:gd name="connsiteY0" fmla="*/ 0 h 1692165"/>
              <a:gd name="connsiteX1" fmla="*/ 2154621 w 2217377"/>
              <a:gd name="connsiteY1" fmla="*/ 451945 h 1692165"/>
              <a:gd name="connsiteX2" fmla="*/ 1313793 w 2217377"/>
              <a:gd name="connsiteY2" fmla="*/ 1555531 h 1692165"/>
              <a:gd name="connsiteX3" fmla="*/ 683173 w 2217377"/>
              <a:gd name="connsiteY3" fmla="*/ 1114096 h 1692165"/>
              <a:gd name="connsiteX4" fmla="*/ 0 w 2217377"/>
              <a:gd name="connsiteY4" fmla="*/ 1692165 h 1692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7377" h="1692165">
                <a:moveTo>
                  <a:pt x="2091559" y="0"/>
                </a:moveTo>
                <a:cubicBezTo>
                  <a:pt x="2187904" y="96345"/>
                  <a:pt x="2284249" y="192690"/>
                  <a:pt x="2154621" y="451945"/>
                </a:cubicBezTo>
                <a:cubicBezTo>
                  <a:pt x="2024993" y="711200"/>
                  <a:pt x="1559034" y="1445172"/>
                  <a:pt x="1313793" y="1555531"/>
                </a:cubicBezTo>
                <a:cubicBezTo>
                  <a:pt x="1068552" y="1665890"/>
                  <a:pt x="902138" y="1091324"/>
                  <a:pt x="683173" y="1114096"/>
                </a:cubicBezTo>
                <a:cubicBezTo>
                  <a:pt x="464208" y="1136868"/>
                  <a:pt x="232104" y="1414516"/>
                  <a:pt x="0" y="1692165"/>
                </a:cubicBezTo>
              </a:path>
            </a:pathLst>
          </a:custGeom>
          <a:noFill/>
          <a:ln w="5397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87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F77C2-EBC8-DB47-AF69-B5845580F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Malware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84CB3-1080-D141-BA73-20C6C4479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46E7C-AAC4-1043-9DC0-ECA5D2C7A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70E8F-362F-5643-9DB4-5A8091E30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C8F503-6438-4643-9A53-99F58323A68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Todo</a:t>
            </a:r>
            <a:r>
              <a:rPr lang="en-US" dirty="0"/>
              <a:t> o software </a:t>
            </a:r>
            <a:r>
              <a:rPr lang="en-US" dirty="0" err="1"/>
              <a:t>malicioso</a:t>
            </a:r>
            <a:r>
              <a:rPr lang="en-US" dirty="0"/>
              <a:t> </a:t>
            </a:r>
            <a:r>
              <a:rPr lang="en-US" dirty="0" err="1"/>
              <a:t>concebido</a:t>
            </a:r>
            <a:r>
              <a:rPr lang="en-US" dirty="0"/>
              <a:t> </a:t>
            </a:r>
            <a:r>
              <a:rPr lang="en-US" dirty="0" err="1"/>
              <a:t>intencionalmente</a:t>
            </a:r>
            <a:r>
              <a:rPr lang="en-US" dirty="0"/>
              <a:t> para </a:t>
            </a:r>
            <a:r>
              <a:rPr lang="en-US" dirty="0" err="1"/>
              <a:t>causar</a:t>
            </a:r>
            <a:r>
              <a:rPr lang="en-US" dirty="0"/>
              <a:t> </a:t>
            </a:r>
            <a:r>
              <a:rPr lang="en-US" dirty="0" err="1"/>
              <a:t>dano</a:t>
            </a:r>
            <a:r>
              <a:rPr lang="en-US" dirty="0"/>
              <a:t> </a:t>
            </a:r>
            <a:r>
              <a:rPr lang="en-US" dirty="0" err="1"/>
              <a:t>num</a:t>
            </a:r>
            <a:r>
              <a:rPr lang="en-US" dirty="0"/>
              <a:t> </a:t>
            </a:r>
            <a:r>
              <a:rPr lang="en-US" dirty="0" err="1"/>
              <a:t>computador</a:t>
            </a:r>
            <a:r>
              <a:rPr lang="en-US" dirty="0"/>
              <a:t>, </a:t>
            </a:r>
            <a:r>
              <a:rPr lang="en-US" dirty="0" err="1"/>
              <a:t>servidor</a:t>
            </a:r>
            <a:r>
              <a:rPr lang="en-US" dirty="0"/>
              <a:t>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rede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Causa </a:t>
            </a:r>
            <a:r>
              <a:rPr lang="en-US" dirty="0" err="1"/>
              <a:t>dano</a:t>
            </a:r>
            <a:r>
              <a:rPr lang="en-US" dirty="0"/>
              <a:t> </a:t>
            </a:r>
            <a:r>
              <a:rPr lang="en-US" dirty="0" err="1"/>
              <a:t>depois</a:t>
            </a:r>
            <a:r>
              <a:rPr lang="en-US" dirty="0"/>
              <a:t> de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sido</a:t>
            </a:r>
            <a:r>
              <a:rPr lang="en-US" dirty="0"/>
              <a:t> </a:t>
            </a:r>
            <a:r>
              <a:rPr lang="en-US" dirty="0" err="1"/>
              <a:t>implantado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introduzido</a:t>
            </a:r>
            <a:r>
              <a:rPr lang="en-US" dirty="0"/>
              <a:t> de </a:t>
            </a:r>
            <a:r>
              <a:rPr lang="en-US" dirty="0" err="1"/>
              <a:t>alguma</a:t>
            </a:r>
            <a:r>
              <a:rPr lang="en-US" dirty="0"/>
              <a:t> forma no </a:t>
            </a:r>
            <a:r>
              <a:rPr lang="en-US" dirty="0" err="1"/>
              <a:t>computador</a:t>
            </a:r>
            <a:r>
              <a:rPr lang="en-US" dirty="0"/>
              <a:t> </a:t>
            </a:r>
            <a:r>
              <a:rPr lang="en-US" dirty="0" err="1"/>
              <a:t>alvo</a:t>
            </a:r>
            <a:endParaRPr lang="en-US" dirty="0"/>
          </a:p>
          <a:p>
            <a:pPr lvl="1"/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assumir</a:t>
            </a:r>
            <a:r>
              <a:rPr lang="en-US" dirty="0"/>
              <a:t> a forma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executável</a:t>
            </a:r>
            <a:r>
              <a:rPr lang="en-US" dirty="0"/>
              <a:t>, scripts, etc.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Como se </a:t>
            </a:r>
            <a:r>
              <a:rPr lang="en-US" b="1" dirty="0" err="1"/>
              <a:t>propaga</a:t>
            </a:r>
            <a:r>
              <a:rPr lang="en-US" b="1" dirty="0"/>
              <a:t>? </a:t>
            </a:r>
            <a:r>
              <a:rPr lang="en-US" b="1" dirty="0" err="1"/>
              <a:t>Qual</a:t>
            </a:r>
            <a:r>
              <a:rPr lang="en-US" b="1" dirty="0"/>
              <a:t> o vector de </a:t>
            </a:r>
            <a:r>
              <a:rPr lang="en-US" b="1" dirty="0" err="1"/>
              <a:t>ataque</a:t>
            </a:r>
            <a:r>
              <a:rPr lang="en-US" b="1" dirty="0"/>
              <a:t>?</a:t>
            </a:r>
          </a:p>
          <a:p>
            <a:r>
              <a:rPr lang="en-US" b="1" dirty="0"/>
              <a:t>Que </a:t>
            </a:r>
            <a:r>
              <a:rPr lang="en-US" b="1" dirty="0" err="1"/>
              <a:t>danos</a:t>
            </a:r>
            <a:r>
              <a:rPr lang="en-US" b="1" dirty="0"/>
              <a:t> causa?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64F09F-0BB7-5646-BADC-9F3937363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324" y="46482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51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49CA-4915-6544-BDBC-1DF694106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Vermes, virus, </a:t>
            </a:r>
            <a:r>
              <a:rPr lang="en-US" dirty="0" err="1"/>
              <a:t>cavalos</a:t>
            </a:r>
            <a:r>
              <a:rPr lang="en-US" dirty="0"/>
              <a:t> de </a:t>
            </a:r>
            <a:r>
              <a:rPr lang="en-US" dirty="0" err="1"/>
              <a:t>troia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77F914-9C7C-E545-99E6-C43635330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1D8D0-4772-F445-AF8D-DF23B14F8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19B44-534B-C54F-AC69-9FD3196FB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82F6E5-93D6-2840-876A-3CD37681BDB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Verme (worm)</a:t>
            </a:r>
          </a:p>
          <a:p>
            <a:pPr lvl="1"/>
            <a:r>
              <a:rPr lang="en-US" sz="2000" dirty="0" err="1"/>
              <a:t>Programa</a:t>
            </a:r>
            <a:r>
              <a:rPr lang="en-US" sz="2000" dirty="0"/>
              <a:t> </a:t>
            </a:r>
            <a:r>
              <a:rPr lang="en-US" sz="2000" dirty="0" err="1"/>
              <a:t>infectado</a:t>
            </a:r>
            <a:r>
              <a:rPr lang="en-US" sz="2000" dirty="0"/>
              <a:t> com </a:t>
            </a:r>
            <a:r>
              <a:rPr lang="en-US" sz="2000" dirty="0" err="1"/>
              <a:t>código</a:t>
            </a:r>
            <a:r>
              <a:rPr lang="en-US" sz="2000" dirty="0"/>
              <a:t> </a:t>
            </a:r>
            <a:r>
              <a:rPr lang="en-US" sz="2000" dirty="0" err="1"/>
              <a:t>malicioso</a:t>
            </a:r>
            <a:r>
              <a:rPr lang="en-US" sz="2000" dirty="0"/>
              <a:t> que se </a:t>
            </a:r>
            <a:r>
              <a:rPr lang="en-US" sz="2000" dirty="0" err="1"/>
              <a:t>autoreplica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Virus</a:t>
            </a:r>
          </a:p>
          <a:p>
            <a:pPr lvl="1"/>
            <a:r>
              <a:rPr lang="en-US" sz="2000" dirty="0" err="1"/>
              <a:t>Programa</a:t>
            </a:r>
            <a:r>
              <a:rPr lang="en-US" sz="2000" dirty="0"/>
              <a:t> </a:t>
            </a:r>
            <a:r>
              <a:rPr lang="en-US" sz="2000" dirty="0" err="1"/>
              <a:t>malicioso</a:t>
            </a:r>
            <a:r>
              <a:rPr lang="en-US" sz="2000" dirty="0"/>
              <a:t> que se </a:t>
            </a:r>
            <a:r>
              <a:rPr lang="en-US" sz="2000" dirty="0" err="1"/>
              <a:t>propaga</a:t>
            </a:r>
            <a:r>
              <a:rPr lang="en-US" sz="2000" dirty="0"/>
              <a:t> </a:t>
            </a:r>
            <a:r>
              <a:rPr lang="en-US" sz="2000" dirty="0" err="1"/>
              <a:t>anexo</a:t>
            </a:r>
            <a:r>
              <a:rPr lang="en-US" sz="2000" dirty="0"/>
              <a:t> a software </a:t>
            </a:r>
            <a:r>
              <a:rPr lang="en-US" sz="2000" dirty="0" err="1"/>
              <a:t>legítimo</a:t>
            </a:r>
            <a:r>
              <a:rPr lang="en-US" sz="2000" dirty="0"/>
              <a:t> </a:t>
            </a:r>
            <a:r>
              <a:rPr lang="en-US" sz="2000" dirty="0" err="1"/>
              <a:t>ou</a:t>
            </a:r>
            <a:r>
              <a:rPr lang="en-US" sz="2000" dirty="0"/>
              <a:t> </a:t>
            </a:r>
            <a:r>
              <a:rPr lang="en-US" sz="2000" dirty="0" err="1"/>
              <a:t>num</a:t>
            </a:r>
            <a:r>
              <a:rPr lang="en-US" sz="2000" dirty="0"/>
              <a:t> </a:t>
            </a:r>
            <a:r>
              <a:rPr lang="en-US" sz="2000" dirty="0" err="1"/>
              <a:t>meio</a:t>
            </a:r>
            <a:r>
              <a:rPr lang="en-US" sz="2000" dirty="0"/>
              <a:t> de </a:t>
            </a:r>
            <a:r>
              <a:rPr lang="en-US" sz="2000" dirty="0" err="1"/>
              <a:t>armazenamento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 err="1"/>
              <a:t>Cavalo</a:t>
            </a:r>
            <a:r>
              <a:rPr lang="en-US" sz="2400" dirty="0"/>
              <a:t> de </a:t>
            </a:r>
            <a:r>
              <a:rPr lang="en-US" sz="2400" dirty="0" err="1"/>
              <a:t>tróia</a:t>
            </a:r>
            <a:r>
              <a:rPr lang="en-US" sz="2400" dirty="0"/>
              <a:t> (trojans)</a:t>
            </a:r>
          </a:p>
          <a:p>
            <a:pPr lvl="1"/>
            <a:r>
              <a:rPr lang="en-US" sz="2000" dirty="0" err="1"/>
              <a:t>Programa</a:t>
            </a:r>
            <a:r>
              <a:rPr lang="en-US" sz="2000" dirty="0"/>
              <a:t> </a:t>
            </a:r>
            <a:r>
              <a:rPr lang="en-US" sz="2000" dirty="0" err="1"/>
              <a:t>malicioso</a:t>
            </a:r>
            <a:r>
              <a:rPr lang="en-US" sz="2000" dirty="0"/>
              <a:t> </a:t>
            </a:r>
            <a:r>
              <a:rPr lang="en-US" sz="2000" dirty="0" err="1"/>
              <a:t>dissimulado</a:t>
            </a:r>
            <a:r>
              <a:rPr lang="en-US" sz="2000" dirty="0"/>
              <a:t> de </a:t>
            </a:r>
            <a:r>
              <a:rPr lang="en-US" sz="2000" dirty="0" err="1"/>
              <a:t>programa</a:t>
            </a:r>
            <a:r>
              <a:rPr lang="en-US" sz="2000" dirty="0"/>
              <a:t> </a:t>
            </a:r>
            <a:r>
              <a:rPr lang="en-US" sz="2000" dirty="0" err="1"/>
              <a:t>legítimo</a:t>
            </a:r>
            <a:r>
              <a:rPr lang="en-US" sz="2000" dirty="0"/>
              <a:t> </a:t>
            </a:r>
            <a:r>
              <a:rPr lang="en-US" sz="2000" dirty="0" err="1"/>
              <a:t>executado</a:t>
            </a:r>
            <a:r>
              <a:rPr lang="en-US" sz="2000" dirty="0"/>
              <a:t> pela </a:t>
            </a:r>
            <a:r>
              <a:rPr lang="en-US" sz="2000" dirty="0" err="1"/>
              <a:t>vítima</a:t>
            </a:r>
            <a:r>
              <a:rPr lang="en-US" sz="2000" dirty="0"/>
              <a:t> (forma de </a:t>
            </a:r>
            <a:r>
              <a:rPr lang="en-US" sz="2000" dirty="0" err="1"/>
              <a:t>engenharia</a:t>
            </a:r>
            <a:r>
              <a:rPr lang="en-US" sz="2000" dirty="0"/>
              <a:t> social)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7264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D682-89DF-4045-A9BA-D14336C66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Quando</a:t>
            </a:r>
            <a:r>
              <a:rPr lang="en-US" dirty="0"/>
              <a:t> se </a:t>
            </a:r>
            <a:r>
              <a:rPr lang="en-US" dirty="0" err="1"/>
              <a:t>tornam</a:t>
            </a:r>
            <a:r>
              <a:rPr lang="en-US" dirty="0"/>
              <a:t> </a:t>
            </a:r>
            <a:r>
              <a:rPr lang="en-US" dirty="0" err="1"/>
              <a:t>vulnerabilidades</a:t>
            </a:r>
            <a:r>
              <a:rPr lang="en-US" dirty="0"/>
              <a:t>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416C99-DB2A-C545-8B04-1D1466F68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E3200-5C64-DB40-9825-A75C708E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0919F-24CE-B24E-955F-7664B20E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E1B855-C452-6A45-81E4-D613C49CC71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Quando</a:t>
            </a:r>
            <a:r>
              <a:rPr lang="en-US" dirty="0"/>
              <a:t> um </a:t>
            </a:r>
            <a:r>
              <a:rPr lang="en-US" b="1" dirty="0" err="1"/>
              <a:t>atacante</a:t>
            </a:r>
            <a:r>
              <a:rPr lang="en-US" dirty="0"/>
              <a:t> </a:t>
            </a:r>
            <a:r>
              <a:rPr lang="en-US" dirty="0" err="1"/>
              <a:t>tira</a:t>
            </a:r>
            <a:r>
              <a:rPr lang="en-US" dirty="0"/>
              <a:t> </a:t>
            </a:r>
            <a:r>
              <a:rPr lang="en-US" dirty="0" err="1"/>
              <a:t>partido</a:t>
            </a:r>
            <a:r>
              <a:rPr lang="en-US" dirty="0"/>
              <a:t> </a:t>
            </a:r>
            <a:r>
              <a:rPr lang="en-US" dirty="0" err="1"/>
              <a:t>dessas</a:t>
            </a:r>
            <a:r>
              <a:rPr lang="en-US" dirty="0"/>
              <a:t> </a:t>
            </a:r>
            <a:r>
              <a:rPr lang="en-US" dirty="0" err="1"/>
              <a:t>deficiências</a:t>
            </a:r>
            <a:r>
              <a:rPr lang="en-US" dirty="0"/>
              <a:t> para </a:t>
            </a:r>
            <a:r>
              <a:rPr lang="en-US" dirty="0" err="1"/>
              <a:t>atingir</a:t>
            </a:r>
            <a:r>
              <a:rPr lang="en-US" dirty="0"/>
              <a:t> um </a:t>
            </a:r>
            <a:r>
              <a:rPr lang="en-US" dirty="0" err="1"/>
              <a:t>fim</a:t>
            </a:r>
            <a:r>
              <a:rPr lang="en-US" dirty="0"/>
              <a:t> </a:t>
            </a:r>
            <a:r>
              <a:rPr lang="en-US" dirty="0" err="1"/>
              <a:t>malicioso</a:t>
            </a:r>
            <a:endParaRPr lang="en-US" dirty="0"/>
          </a:p>
        </p:txBody>
      </p:sp>
      <p:pic>
        <p:nvPicPr>
          <p:cNvPr id="7" name="Picture 6" descr="Screen Shot 2015-09-10 at 15.45.33.png">
            <a:extLst>
              <a:ext uri="{FF2B5EF4-FFF2-40B4-BE49-F238E27FC236}">
                <a16:creationId xmlns:a16="http://schemas.microsoft.com/office/drawing/2014/main" id="{BD210B64-DD07-6441-BA04-58F3F5549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381193"/>
            <a:ext cx="6705600" cy="379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62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6E523-2432-3D41-A1E4-2EFE3AB6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Phishing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50313A-F99F-704C-8428-2A533E6FD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38084A-EA6F-8B44-AB82-FA3B7EECF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A0D41-4282-024E-8DC2-6E5E4178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77B734-67FE-D440-9D30-FB1299AAE96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Acto</a:t>
            </a:r>
            <a:r>
              <a:rPr lang="en-US" sz="2400" dirty="0"/>
              <a:t> de </a:t>
            </a:r>
            <a:r>
              <a:rPr lang="en-US" sz="2400" dirty="0" err="1"/>
              <a:t>enviar</a:t>
            </a:r>
            <a:r>
              <a:rPr lang="en-US" sz="2400" dirty="0"/>
              <a:t> um mail </a:t>
            </a:r>
            <a:r>
              <a:rPr lang="en-US" sz="2400" dirty="0" err="1"/>
              <a:t>não</a:t>
            </a:r>
            <a:r>
              <a:rPr lang="en-US" sz="2400" dirty="0"/>
              <a:t> </a:t>
            </a:r>
            <a:r>
              <a:rPr lang="en-US" sz="2400" dirty="0" err="1"/>
              <a:t>solicitado</a:t>
            </a:r>
            <a:r>
              <a:rPr lang="en-US" sz="2400" dirty="0"/>
              <a:t> </a:t>
            </a:r>
            <a:r>
              <a:rPr lang="en-US" sz="2400" dirty="0" err="1"/>
              <a:t>alegando</a:t>
            </a:r>
            <a:r>
              <a:rPr lang="en-US" sz="2400" dirty="0"/>
              <a:t> </a:t>
            </a:r>
            <a:r>
              <a:rPr lang="en-US" sz="2400" dirty="0" err="1"/>
              <a:t>falsamente</a:t>
            </a:r>
            <a:r>
              <a:rPr lang="en-US" sz="2400" dirty="0"/>
              <a:t> </a:t>
            </a:r>
            <a:r>
              <a:rPr lang="en-US" sz="2400" dirty="0" err="1"/>
              <a:t>ter</a:t>
            </a:r>
            <a:r>
              <a:rPr lang="en-US" sz="2400" dirty="0"/>
              <a:t> </a:t>
            </a:r>
            <a:r>
              <a:rPr lang="en-US" sz="2400" dirty="0" err="1"/>
              <a:t>sido</a:t>
            </a:r>
            <a:r>
              <a:rPr lang="en-US" sz="2400" dirty="0"/>
              <a:t> </a:t>
            </a:r>
            <a:r>
              <a:rPr lang="en-US" sz="2400" dirty="0" err="1"/>
              <a:t>enviado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entidade</a:t>
            </a:r>
            <a:r>
              <a:rPr lang="en-US" sz="2400" dirty="0"/>
              <a:t> </a:t>
            </a:r>
            <a:r>
              <a:rPr lang="en-US" sz="2400" dirty="0" err="1"/>
              <a:t>confiável</a:t>
            </a:r>
            <a:endParaRPr lang="en-US" sz="2400" dirty="0"/>
          </a:p>
          <a:p>
            <a:pPr lvl="1"/>
            <a:r>
              <a:rPr lang="en-US" sz="2000" dirty="0" err="1"/>
              <a:t>Normalmente</a:t>
            </a:r>
            <a:r>
              <a:rPr lang="en-US" sz="2000" dirty="0"/>
              <a:t>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feito</a:t>
            </a:r>
            <a:r>
              <a:rPr lang="en-US" sz="2000" dirty="0"/>
              <a:t> para </a:t>
            </a:r>
            <a:r>
              <a:rPr lang="en-US" sz="2000" dirty="0" err="1"/>
              <a:t>obter</a:t>
            </a:r>
            <a:r>
              <a:rPr lang="en-US" sz="2000" dirty="0"/>
              <a:t> </a:t>
            </a:r>
            <a:r>
              <a:rPr lang="en-US" sz="2000" dirty="0" err="1"/>
              <a:t>acesso</a:t>
            </a:r>
            <a:r>
              <a:rPr lang="en-US" sz="2000" dirty="0"/>
              <a:t> a </a:t>
            </a:r>
            <a:r>
              <a:rPr lang="en-US" sz="2000" dirty="0" err="1"/>
              <a:t>informação</a:t>
            </a:r>
            <a:r>
              <a:rPr lang="en-US" sz="2000" dirty="0"/>
              <a:t> </a:t>
            </a:r>
            <a:r>
              <a:rPr lang="en-US" sz="2000" dirty="0" err="1"/>
              <a:t>pessoal</a:t>
            </a:r>
            <a:r>
              <a:rPr lang="en-US" sz="2000" dirty="0"/>
              <a:t> da </a:t>
            </a:r>
            <a:r>
              <a:rPr lang="en-US" sz="2000" dirty="0" err="1"/>
              <a:t>vítima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F3DED4-CC1E-5040-B3C8-8F393E85D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743200"/>
            <a:ext cx="5943600" cy="344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65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570B-6E81-F44B-8526-47BE9973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Drive-by download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762B0D-D669-6B4B-99B4-3858D9B26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DB006-8015-294A-BB60-855295486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5F57E6-B314-0241-BD05-24C558137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CFB0E-8640-4248-8EE6-D8E65223F3E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Páginas</a:t>
            </a:r>
            <a:r>
              <a:rPr lang="en-US" sz="2400" dirty="0"/>
              <a:t> web </a:t>
            </a:r>
            <a:r>
              <a:rPr lang="en-US" sz="2400" dirty="0" err="1"/>
              <a:t>contêm</a:t>
            </a:r>
            <a:r>
              <a:rPr lang="en-US" sz="2400" dirty="0"/>
              <a:t> malware </a:t>
            </a:r>
            <a:r>
              <a:rPr lang="en-US" sz="2400" dirty="0" err="1"/>
              <a:t>tal</a:t>
            </a:r>
            <a:r>
              <a:rPr lang="en-US" sz="2400" dirty="0"/>
              <a:t> que, </a:t>
            </a:r>
            <a:r>
              <a:rPr lang="en-US" sz="2400" dirty="0" err="1"/>
              <a:t>basta</a:t>
            </a:r>
            <a:r>
              <a:rPr lang="en-US" sz="2400" dirty="0"/>
              <a:t> que o </a:t>
            </a:r>
            <a:r>
              <a:rPr lang="en-US" sz="2400" dirty="0" err="1"/>
              <a:t>utilizador</a:t>
            </a:r>
            <a:r>
              <a:rPr lang="en-US" sz="2400" dirty="0"/>
              <a:t> com browser </a:t>
            </a:r>
            <a:r>
              <a:rPr lang="en-US" sz="2400" dirty="0" err="1"/>
              <a:t>vulnerável</a:t>
            </a:r>
            <a:r>
              <a:rPr lang="en-US" sz="2400" dirty="0"/>
              <a:t> </a:t>
            </a:r>
            <a:r>
              <a:rPr lang="en-US" sz="2400" dirty="0" err="1"/>
              <a:t>visite</a:t>
            </a:r>
            <a:r>
              <a:rPr lang="en-US" sz="2400" dirty="0"/>
              <a:t> </a:t>
            </a:r>
            <a:r>
              <a:rPr lang="en-US" sz="2400" dirty="0" err="1"/>
              <a:t>esse</a:t>
            </a:r>
            <a:r>
              <a:rPr lang="en-US" sz="2400" dirty="0"/>
              <a:t> site para </a:t>
            </a:r>
            <a:r>
              <a:rPr lang="en-US" sz="2400" dirty="0" err="1"/>
              <a:t>ficar</a:t>
            </a:r>
            <a:r>
              <a:rPr lang="en-US" sz="2400" dirty="0"/>
              <a:t> </a:t>
            </a:r>
            <a:r>
              <a:rPr lang="en-US" sz="2400" dirty="0" err="1"/>
              <a:t>infectado</a:t>
            </a:r>
            <a:endParaRPr lang="en-US" sz="2400" dirty="0"/>
          </a:p>
          <a:p>
            <a:pPr lvl="1"/>
            <a:r>
              <a:rPr lang="en-US" sz="2000" dirty="0" err="1"/>
              <a:t>Vulnerabilidade</a:t>
            </a:r>
            <a:r>
              <a:rPr lang="en-US" sz="2000" dirty="0"/>
              <a:t> </a:t>
            </a:r>
            <a:r>
              <a:rPr lang="en-US" sz="2000" dirty="0" err="1"/>
              <a:t>pode</a:t>
            </a:r>
            <a:r>
              <a:rPr lang="en-US" sz="2000" dirty="0"/>
              <a:t> </a:t>
            </a:r>
            <a:r>
              <a:rPr lang="en-US" sz="2000" dirty="0" err="1"/>
              <a:t>estar</a:t>
            </a:r>
            <a:r>
              <a:rPr lang="en-US" sz="2000" dirty="0"/>
              <a:t> no browser, ActiveX engine, JVM, Flash Player, PDF reader,…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829550-2BC4-1242-AE86-C4CA14212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133" y="2667000"/>
            <a:ext cx="4622667" cy="3489960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6F79909-721B-B549-A01B-E9099A301101}"/>
              </a:ext>
            </a:extLst>
          </p:cNvPr>
          <p:cNvSpPr txBox="1">
            <a:spLocks/>
          </p:cNvSpPr>
          <p:nvPr/>
        </p:nvSpPr>
        <p:spPr>
          <a:xfrm>
            <a:off x="457200" y="3429000"/>
            <a:ext cx="2895600" cy="28803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2"/>
                </a:solidFill>
                <a:latin typeface="Tw Cen MT"/>
                <a:ea typeface="+mn-ea"/>
                <a:cs typeface="Tw Cen MT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endParaRPr lang="en-US" sz="2400"/>
          </a:p>
          <a:p>
            <a:pPr defTabSz="914400"/>
            <a:r>
              <a:rPr lang="en-US" sz="2400" b="1"/>
              <a:t>Exploit kits</a:t>
            </a:r>
            <a:r>
              <a:rPr lang="en-US" sz="2400"/>
              <a:t> são conjuntos de ferramentas que contêm colecções de exploits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5734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10BE5-C0E7-F34C-821F-112287A69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Ransomware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2C7D81-6791-C443-9CB8-1B5DA3087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6DB1E-2AA7-C04C-9FA6-5A093F32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AC83C-6BA7-FF46-AF66-BE4F5A36F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E60890-FEE4-8242-84C7-C577399D3B2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Malware que </a:t>
            </a:r>
            <a:r>
              <a:rPr lang="en-US" dirty="0" err="1"/>
              <a:t>cifra</a:t>
            </a:r>
            <a:r>
              <a:rPr lang="en-US" dirty="0"/>
              <a:t> discos </a:t>
            </a:r>
            <a:r>
              <a:rPr lang="en-US" dirty="0" err="1"/>
              <a:t>ou</a:t>
            </a:r>
            <a:r>
              <a:rPr lang="en-US" dirty="0"/>
              <a:t> bases de dados e </a:t>
            </a:r>
            <a:r>
              <a:rPr lang="en-US" dirty="0" err="1"/>
              <a:t>pede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um </a:t>
            </a:r>
            <a:r>
              <a:rPr lang="en-US" dirty="0" err="1"/>
              <a:t>resgate</a:t>
            </a:r>
            <a:endParaRPr lang="en-US" dirty="0"/>
          </a:p>
          <a:p>
            <a:pPr lvl="1"/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o </a:t>
            </a:r>
            <a:r>
              <a:rPr lang="en-US" dirty="0" err="1"/>
              <a:t>pagamento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feito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bitcoin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22124-08AF-114E-BB2C-7176F5E3E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770408"/>
            <a:ext cx="5152188" cy="338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76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23419-61B3-234F-9619-19BF4A37B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Backdoors, Rootkits, Bots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3E42E1-2B7F-5D48-B9F9-275BFC623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411783-9602-534A-8648-814B252B7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529DD-154A-8946-A43E-B9FC1AB21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884058-591E-774F-9A31-E328ECA3422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Backdoor</a:t>
            </a:r>
          </a:p>
          <a:p>
            <a:pPr lvl="1"/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atacante</a:t>
            </a:r>
            <a:r>
              <a:rPr lang="en-US" dirty="0"/>
              <a:t> </a:t>
            </a:r>
            <a:r>
              <a:rPr lang="en-US" dirty="0" err="1"/>
              <a:t>voltar</a:t>
            </a:r>
            <a:r>
              <a:rPr lang="en-US" dirty="0"/>
              <a:t> a </a:t>
            </a:r>
            <a:r>
              <a:rPr lang="en-US" dirty="0" err="1"/>
              <a:t>contactar</a:t>
            </a:r>
            <a:r>
              <a:rPr lang="en-US" dirty="0"/>
              <a:t> a </a:t>
            </a:r>
            <a:r>
              <a:rPr lang="en-US" dirty="0" err="1"/>
              <a:t>máquina</a:t>
            </a:r>
            <a:r>
              <a:rPr lang="en-US" dirty="0"/>
              <a:t> da </a:t>
            </a:r>
            <a:r>
              <a:rPr lang="en-US" dirty="0" err="1"/>
              <a:t>vítima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Rootkit</a:t>
            </a:r>
          </a:p>
          <a:p>
            <a:pPr lvl="1"/>
            <a:r>
              <a:rPr lang="en-US" dirty="0"/>
              <a:t>Conjunto de </a:t>
            </a:r>
            <a:r>
              <a:rPr lang="en-US" dirty="0" err="1"/>
              <a:t>programas</a:t>
            </a:r>
            <a:r>
              <a:rPr lang="en-US" dirty="0"/>
              <a:t> que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objectivo </a:t>
            </a:r>
            <a:r>
              <a:rPr lang="en-US" dirty="0" err="1"/>
              <a:t>esconder</a:t>
            </a:r>
            <a:r>
              <a:rPr lang="en-US" dirty="0"/>
              <a:t> a </a:t>
            </a:r>
            <a:r>
              <a:rPr lang="en-US" dirty="0" err="1"/>
              <a:t>presença</a:t>
            </a:r>
            <a:r>
              <a:rPr lang="en-US" dirty="0"/>
              <a:t> de malware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vítima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Bot</a:t>
            </a:r>
          </a:p>
          <a:p>
            <a:pPr lvl="1"/>
            <a:r>
              <a:rPr lang="en-US" dirty="0"/>
              <a:t>Malware </a:t>
            </a:r>
            <a:r>
              <a:rPr lang="en-US" dirty="0" err="1"/>
              <a:t>controlado</a:t>
            </a:r>
            <a:r>
              <a:rPr lang="en-US" dirty="0"/>
              <a:t> </a:t>
            </a:r>
            <a:r>
              <a:rPr lang="en-US" dirty="0" err="1"/>
              <a:t>remotamente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um </a:t>
            </a:r>
            <a:r>
              <a:rPr lang="en-US" dirty="0" err="1"/>
              <a:t>servidor</a:t>
            </a:r>
            <a:r>
              <a:rPr lang="en-US" dirty="0"/>
              <a:t> e que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efectuar</a:t>
            </a:r>
            <a:r>
              <a:rPr lang="en-US" dirty="0"/>
              <a:t> um conjunto </a:t>
            </a:r>
            <a:r>
              <a:rPr lang="en-US" dirty="0" err="1"/>
              <a:t>diversificado</a:t>
            </a:r>
            <a:r>
              <a:rPr lang="en-US" dirty="0"/>
              <a:t> de </a:t>
            </a:r>
            <a:r>
              <a:rPr lang="en-US" dirty="0" err="1"/>
              <a:t>ataques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81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F951-FBFF-0B43-AA0E-048969E1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Ataque</a:t>
            </a:r>
            <a:r>
              <a:rPr lang="en-US" dirty="0"/>
              <a:t> manual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DE9F7F-1E31-8D49-8431-713BB10E8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68EDC-A56A-8345-847F-84C52034C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3F7F4-3EBF-8748-8544-7C9818C46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025DF8-477F-B142-A194-B840F723795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: </a:t>
            </a:r>
            <a:r>
              <a:rPr lang="en-US" dirty="0" err="1"/>
              <a:t>infiltração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</a:t>
            </a:r>
            <a:r>
              <a:rPr lang="en-US" dirty="0" err="1"/>
              <a:t>rede</a:t>
            </a:r>
            <a:r>
              <a:rPr lang="en-US" dirty="0"/>
              <a:t> de </a:t>
            </a:r>
            <a:r>
              <a:rPr lang="en-US" dirty="0" err="1"/>
              <a:t>computadores</a:t>
            </a:r>
            <a:endParaRPr lang="en-US" dirty="0"/>
          </a:p>
        </p:txBody>
      </p:sp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A8CBB1ED-B063-E94C-8365-C3B6909A9F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214203"/>
              </p:ext>
            </p:extLst>
          </p:nvPr>
        </p:nvGraphicFramePr>
        <p:xfrm>
          <a:off x="914400" y="3869748"/>
          <a:ext cx="6946900" cy="228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Visio" r:id="rId3" imgW="6485181" imgH="2014769" progId="Visio.Drawing.11">
                  <p:embed/>
                </p:oleObj>
              </mc:Choice>
              <mc:Fallback>
                <p:oleObj name="Visio" r:id="rId3" imgW="6485181" imgH="2014769" progId="Visio.Drawing.11">
                  <p:embed/>
                  <p:pic>
                    <p:nvPicPr>
                      <p:cNvPr id="102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869748"/>
                        <a:ext cx="6946900" cy="228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188E81A-B149-A842-A524-F0D1498AC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1888316"/>
            <a:ext cx="1993900" cy="1499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C69F72-E271-ED49-B40A-0B2927FA1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007" y="2270015"/>
            <a:ext cx="736600" cy="736600"/>
          </a:xfrm>
          <a:prstGeom prst="rect">
            <a:avLst/>
          </a:prstGeom>
        </p:spPr>
      </p:pic>
      <p:sp>
        <p:nvSpPr>
          <p:cNvPr id="10" name="Cloud 9">
            <a:extLst>
              <a:ext uri="{FF2B5EF4-FFF2-40B4-BE49-F238E27FC236}">
                <a16:creationId xmlns:a16="http://schemas.microsoft.com/office/drawing/2014/main" id="{AA17C49D-242B-C747-A808-46AC38083863}"/>
              </a:ext>
            </a:extLst>
          </p:cNvPr>
          <p:cNvSpPr/>
          <p:nvPr/>
        </p:nvSpPr>
        <p:spPr>
          <a:xfrm>
            <a:off x="3429000" y="2133600"/>
            <a:ext cx="1524000" cy="1009429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038D4E-99B3-824D-BA85-85D7C176BCAE}"/>
              </a:ext>
            </a:extLst>
          </p:cNvPr>
          <p:cNvCxnSpPr/>
          <p:nvPr/>
        </p:nvCxnSpPr>
        <p:spPr>
          <a:xfrm>
            <a:off x="2819400" y="2819400"/>
            <a:ext cx="2667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589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7947-5278-6949-8D84-47CDB7886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Sumário</a:t>
            </a:r>
            <a:r>
              <a:rPr lang="en-US" dirty="0"/>
              <a:t> de </a:t>
            </a:r>
            <a:r>
              <a:rPr lang="en-US" dirty="0" err="1"/>
              <a:t>perspectivas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ataques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CD813D-B329-D043-B3DF-FE2DD5D96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F183B-311A-FB44-925B-AEE368EB0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0D6B3-2236-5740-9ABE-7519116E2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110D6C-F24E-C44F-88E2-47DF029BC39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2400" dirty="0"/>
              <a:t>Vector de </a:t>
            </a:r>
            <a:r>
              <a:rPr lang="en-US" sz="2400" dirty="0" err="1"/>
              <a:t>ataque</a:t>
            </a:r>
            <a:r>
              <a:rPr lang="en-US" sz="2400" dirty="0"/>
              <a:t>: </a:t>
            </a:r>
            <a:r>
              <a:rPr lang="en-US" sz="2400" dirty="0" err="1"/>
              <a:t>vários</a:t>
            </a:r>
            <a:r>
              <a:rPr lang="en-US" sz="2400" dirty="0"/>
              <a:t> </a:t>
            </a:r>
            <a:r>
              <a:rPr lang="en-US" sz="2400" dirty="0" err="1"/>
              <a:t>sentidos</a:t>
            </a:r>
            <a:endParaRPr lang="en-US" sz="2400" dirty="0"/>
          </a:p>
          <a:p>
            <a:pPr lvl="1">
              <a:spcBef>
                <a:spcPts val="300"/>
              </a:spcBef>
            </a:pPr>
            <a:r>
              <a:rPr lang="en-US" sz="2000" dirty="0" err="1"/>
              <a:t>Tipo</a:t>
            </a:r>
            <a:r>
              <a:rPr lang="en-US" sz="2000" dirty="0"/>
              <a:t> de </a:t>
            </a:r>
            <a:r>
              <a:rPr lang="en-US" sz="2000" dirty="0" err="1"/>
              <a:t>vulnerabilidade</a:t>
            </a:r>
            <a:r>
              <a:rPr lang="en-US" sz="2000" dirty="0"/>
              <a:t> (buffer overflow, SQL injection,…)</a:t>
            </a:r>
          </a:p>
          <a:p>
            <a:pPr lvl="1">
              <a:spcBef>
                <a:spcPts val="300"/>
              </a:spcBef>
            </a:pPr>
            <a:r>
              <a:rPr lang="en-US" sz="2000" dirty="0"/>
              <a:t>Mode de </a:t>
            </a:r>
            <a:r>
              <a:rPr lang="en-US" sz="2000" dirty="0" err="1"/>
              <a:t>ataque</a:t>
            </a:r>
            <a:r>
              <a:rPr lang="en-US" sz="2000" dirty="0"/>
              <a:t> (virus, worm,…)</a:t>
            </a:r>
            <a:endParaRPr lang="en-US" sz="2000" dirty="0">
              <a:solidFill>
                <a:schemeClr val="accent4"/>
              </a:solidFill>
            </a:endParaRPr>
          </a:p>
          <a:p>
            <a:pPr>
              <a:spcBef>
                <a:spcPts val="300"/>
              </a:spcBef>
            </a:pPr>
            <a:endParaRPr lang="en-US" sz="2400" dirty="0"/>
          </a:p>
          <a:p>
            <a:pPr>
              <a:spcBef>
                <a:spcPts val="300"/>
              </a:spcBef>
            </a:pPr>
            <a:r>
              <a:rPr lang="en-US" sz="2400" dirty="0" err="1"/>
              <a:t>Frequentemente</a:t>
            </a:r>
            <a:r>
              <a:rPr lang="en-US" sz="2400" dirty="0"/>
              <a:t> </a:t>
            </a:r>
            <a:r>
              <a:rPr lang="en-US" sz="2400" dirty="0" err="1"/>
              <a:t>os</a:t>
            </a:r>
            <a:r>
              <a:rPr lang="en-US" sz="2400" dirty="0"/>
              <a:t> </a:t>
            </a:r>
            <a:r>
              <a:rPr lang="en-US" sz="2400" dirty="0" err="1"/>
              <a:t>ataque</a:t>
            </a:r>
            <a:r>
              <a:rPr lang="en-US" sz="2400" dirty="0"/>
              <a:t> </a:t>
            </a:r>
            <a:r>
              <a:rPr lang="en-US" sz="2400" dirty="0" err="1"/>
              <a:t>envolvem</a:t>
            </a:r>
            <a:r>
              <a:rPr lang="en-US" sz="2400" dirty="0"/>
              <a:t> malware</a:t>
            </a:r>
          </a:p>
          <a:p>
            <a:pPr lvl="1">
              <a:spcBef>
                <a:spcPts val="300"/>
              </a:spcBef>
            </a:pPr>
            <a:r>
              <a:rPr lang="en-US" sz="2000" dirty="0"/>
              <a:t>Virus, worms, bots, rootkits, trojans,…</a:t>
            </a:r>
          </a:p>
          <a:p>
            <a:pPr lvl="1">
              <a:spcBef>
                <a:spcPts val="300"/>
              </a:spcBef>
            </a:pPr>
            <a:endParaRPr lang="en-US" sz="2000" dirty="0"/>
          </a:p>
          <a:p>
            <a:pPr>
              <a:spcBef>
                <a:spcPts val="300"/>
              </a:spcBef>
            </a:pPr>
            <a:r>
              <a:rPr lang="en-US" sz="2400" dirty="0" err="1"/>
              <a:t>Pode</a:t>
            </a:r>
            <a:r>
              <a:rPr lang="en-US" sz="2400" dirty="0"/>
              <a:t> </a:t>
            </a:r>
            <a:r>
              <a:rPr lang="en-US" sz="2400" dirty="0" err="1"/>
              <a:t>ser</a:t>
            </a:r>
            <a:r>
              <a:rPr lang="en-US" sz="2400" dirty="0"/>
              <a:t> </a:t>
            </a:r>
            <a:r>
              <a:rPr lang="en-US" sz="2400" b="1" dirty="0" err="1"/>
              <a:t>técnicos</a:t>
            </a:r>
            <a:r>
              <a:rPr lang="en-US" sz="2400" dirty="0"/>
              <a:t> vs.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b="1" dirty="0" err="1"/>
              <a:t>engenharia</a:t>
            </a:r>
            <a:r>
              <a:rPr lang="en-US" sz="2400" b="1" dirty="0"/>
              <a:t> social</a:t>
            </a:r>
          </a:p>
          <a:p>
            <a:pPr>
              <a:spcBef>
                <a:spcPts val="300"/>
              </a:spcBef>
            </a:pPr>
            <a:endParaRPr lang="en-US" sz="2400" dirty="0"/>
          </a:p>
          <a:p>
            <a:pPr>
              <a:spcBef>
                <a:spcPts val="300"/>
              </a:spcBef>
            </a:pPr>
            <a:r>
              <a:rPr lang="en-US" sz="2400" dirty="0" err="1"/>
              <a:t>Podem</a:t>
            </a:r>
            <a:r>
              <a:rPr lang="en-US" sz="2400" dirty="0"/>
              <a:t> </a:t>
            </a:r>
            <a:r>
              <a:rPr lang="en-US" sz="2400" dirty="0" err="1"/>
              <a:t>ser</a:t>
            </a:r>
            <a:r>
              <a:rPr lang="en-US" sz="2400" dirty="0"/>
              <a:t> </a:t>
            </a:r>
            <a:r>
              <a:rPr lang="en-US" sz="2400" b="1" dirty="0" err="1"/>
              <a:t>direccionados</a:t>
            </a:r>
            <a:r>
              <a:rPr lang="en-US" sz="2400" dirty="0"/>
              <a:t> </a:t>
            </a:r>
            <a:r>
              <a:rPr lang="en-US" sz="2400" dirty="0" err="1"/>
              <a:t>ou</a:t>
            </a:r>
            <a:r>
              <a:rPr lang="en-US" sz="2400" dirty="0"/>
              <a:t> </a:t>
            </a:r>
            <a:r>
              <a:rPr lang="en-US" sz="2400" dirty="0" err="1"/>
              <a:t>não</a:t>
            </a:r>
            <a:endParaRPr lang="en-US" sz="2400" dirty="0"/>
          </a:p>
          <a:p>
            <a:pPr lvl="1">
              <a:spcBef>
                <a:spcPts val="300"/>
              </a:spcBef>
            </a:pPr>
            <a:endParaRPr lang="en-US" sz="2000" dirty="0"/>
          </a:p>
          <a:p>
            <a:pPr>
              <a:spcBef>
                <a:spcPts val="300"/>
              </a:spcBef>
            </a:pPr>
            <a:r>
              <a:rPr lang="en-US" sz="2400" dirty="0" err="1"/>
              <a:t>Podem</a:t>
            </a:r>
            <a:r>
              <a:rPr lang="en-US" sz="2400" dirty="0"/>
              <a:t> </a:t>
            </a:r>
            <a:r>
              <a:rPr lang="en-US" sz="2400" dirty="0" err="1"/>
              <a:t>ser</a:t>
            </a:r>
            <a:r>
              <a:rPr lang="en-US" sz="2400" dirty="0"/>
              <a:t> </a:t>
            </a:r>
            <a:r>
              <a:rPr lang="en-US" sz="2400" b="1" dirty="0" err="1"/>
              <a:t>manuais</a:t>
            </a:r>
            <a:r>
              <a:rPr lang="en-US" sz="2400" dirty="0"/>
              <a:t> </a:t>
            </a:r>
            <a:r>
              <a:rPr lang="en-US" sz="2400" dirty="0" err="1"/>
              <a:t>ou</a:t>
            </a:r>
            <a:r>
              <a:rPr lang="en-US" sz="2400" dirty="0"/>
              <a:t> </a:t>
            </a:r>
            <a:r>
              <a:rPr lang="en-US" sz="2400" b="1" dirty="0" err="1"/>
              <a:t>automatizados</a:t>
            </a:r>
            <a:endParaRPr lang="en-US" sz="2400" b="1" dirty="0"/>
          </a:p>
          <a:p>
            <a:pPr lvl="1">
              <a:spcBef>
                <a:spcPts val="300"/>
              </a:spcBef>
            </a:pPr>
            <a:r>
              <a:rPr lang="en-US" sz="2000" dirty="0" err="1"/>
              <a:t>Separação</a:t>
            </a:r>
            <a:r>
              <a:rPr lang="en-US" sz="2000" dirty="0"/>
              <a:t> 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é</a:t>
            </a:r>
            <a:r>
              <a:rPr lang="en-US" sz="2000" dirty="0"/>
              <a:t> </a:t>
            </a:r>
            <a:r>
              <a:rPr lang="en-US" sz="2000" dirty="0" err="1"/>
              <a:t>muito</a:t>
            </a:r>
            <a:r>
              <a:rPr lang="en-US" sz="2000" dirty="0"/>
              <a:t> </a:t>
            </a:r>
            <a:r>
              <a:rPr lang="en-US" sz="2000" dirty="0" err="1"/>
              <a:t>óbvia</a:t>
            </a:r>
            <a:r>
              <a:rPr lang="en-US" sz="2000" dirty="0"/>
              <a:t> (</a:t>
            </a:r>
            <a:r>
              <a:rPr lang="en-US" sz="2000" dirty="0" err="1"/>
              <a:t>ataques</a:t>
            </a:r>
            <a:r>
              <a:rPr lang="en-US" sz="2000" dirty="0"/>
              <a:t> </a:t>
            </a:r>
            <a:r>
              <a:rPr lang="en-US" sz="2000" dirty="0" err="1"/>
              <a:t>manuais</a:t>
            </a:r>
            <a:r>
              <a:rPr lang="en-US" sz="2000" dirty="0"/>
              <a:t> </a:t>
            </a:r>
            <a:r>
              <a:rPr lang="en-US" sz="2000" dirty="0" err="1"/>
              <a:t>nunca</a:t>
            </a:r>
            <a:r>
              <a:rPr lang="en-US" sz="2000" dirty="0"/>
              <a:t> o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inteiramente</a:t>
            </a:r>
            <a:r>
              <a:rPr lang="en-US" sz="20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84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968CC-CA8C-E34B-813D-D0DA2E219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Conclusões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CFD20-D222-B242-A802-432C14F45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B5A4F-9FC1-B34D-AD6E-619FDD9B7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E5E4CD-FBAD-5346-971E-90E40F7EC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9327FC-E482-7E48-B423-7A43B2E7C09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concebidos</a:t>
            </a:r>
            <a:r>
              <a:rPr lang="en-US" dirty="0"/>
              <a:t> para </a:t>
            </a:r>
            <a:r>
              <a:rPr lang="en-US" dirty="0" err="1"/>
              <a:t>oferecerem</a:t>
            </a:r>
            <a:r>
              <a:rPr lang="en-US" dirty="0"/>
              <a:t> </a:t>
            </a:r>
            <a:r>
              <a:rPr lang="en-US" dirty="0" err="1"/>
              <a:t>determinadas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termos</a:t>
            </a:r>
            <a:r>
              <a:rPr lang="en-US" dirty="0"/>
              <a:t> de </a:t>
            </a:r>
            <a:r>
              <a:rPr lang="en-US" dirty="0" err="1"/>
              <a:t>confidencialidade</a:t>
            </a:r>
            <a:r>
              <a:rPr lang="en-US" dirty="0"/>
              <a:t>, </a:t>
            </a:r>
            <a:r>
              <a:rPr lang="en-US" dirty="0" err="1"/>
              <a:t>integridade</a:t>
            </a:r>
            <a:r>
              <a:rPr lang="en-US" dirty="0"/>
              <a:t>, e </a:t>
            </a:r>
            <a:r>
              <a:rPr lang="en-US" dirty="0" err="1"/>
              <a:t>disponibilidade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Essas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comprometidas</a:t>
            </a:r>
            <a:r>
              <a:rPr lang="en-US" dirty="0"/>
              <a:t> pela </a:t>
            </a:r>
            <a:r>
              <a:rPr lang="en-US" dirty="0" err="1"/>
              <a:t>existência</a:t>
            </a:r>
            <a:r>
              <a:rPr lang="en-US" dirty="0"/>
              <a:t> de </a:t>
            </a:r>
            <a:r>
              <a:rPr lang="en-US" dirty="0" err="1"/>
              <a:t>vulnerabilidades</a:t>
            </a:r>
            <a:r>
              <a:rPr lang="en-US" dirty="0"/>
              <a:t> no software</a:t>
            </a:r>
          </a:p>
          <a:p>
            <a:endParaRPr lang="en-US" dirty="0"/>
          </a:p>
          <a:p>
            <a:r>
              <a:rPr lang="en-US" dirty="0" err="1"/>
              <a:t>Essas</a:t>
            </a:r>
            <a:r>
              <a:rPr lang="en-US" dirty="0"/>
              <a:t> </a:t>
            </a:r>
            <a:r>
              <a:rPr lang="en-US" dirty="0" err="1"/>
              <a:t>vulnerabilidades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exploradas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atacantes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malware e sob </a:t>
            </a:r>
            <a:r>
              <a:rPr lang="en-US" dirty="0" err="1"/>
              <a:t>formas</a:t>
            </a:r>
            <a:r>
              <a:rPr lang="en-US" dirty="0"/>
              <a:t> </a:t>
            </a:r>
            <a:r>
              <a:rPr lang="en-US" dirty="0" err="1"/>
              <a:t>variadas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46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Referências</a:t>
            </a:r>
            <a:r>
              <a:rPr lang="en-US" dirty="0"/>
              <a:t> e </a:t>
            </a:r>
            <a:r>
              <a:rPr lang="en-US" dirty="0" err="1"/>
              <a:t>próxima</a:t>
            </a:r>
            <a:r>
              <a:rPr lang="en-US" dirty="0"/>
              <a:t> aula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Bibliografia</a:t>
            </a:r>
            <a:endParaRPr lang="en-US" dirty="0"/>
          </a:p>
          <a:p>
            <a:pPr lvl="1"/>
            <a:r>
              <a:rPr lang="en-US" dirty="0"/>
              <a:t>[Correia17] </a:t>
            </a:r>
            <a:r>
              <a:rPr lang="en-US" dirty="0" err="1"/>
              <a:t>Capítulo</a:t>
            </a:r>
            <a:r>
              <a:rPr lang="en-US" dirty="0"/>
              <a:t> 1</a:t>
            </a:r>
          </a:p>
          <a:p>
            <a:endParaRPr lang="en-US" dirty="0"/>
          </a:p>
          <a:p>
            <a:r>
              <a:rPr lang="en-US" dirty="0" err="1"/>
              <a:t>Próxima</a:t>
            </a:r>
            <a:r>
              <a:rPr lang="en-US" dirty="0"/>
              <a:t> aula</a:t>
            </a:r>
          </a:p>
          <a:p>
            <a:pPr lvl="1"/>
            <a:r>
              <a:rPr lang="en-US" dirty="0" err="1"/>
              <a:t>Mecanismos</a:t>
            </a:r>
            <a:r>
              <a:rPr lang="en-US" dirty="0"/>
              <a:t> </a:t>
            </a:r>
            <a:r>
              <a:rPr lang="en-US" dirty="0" err="1"/>
              <a:t>básicos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25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BD32-8FBF-4E47-93A1-5681AA730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notícias</a:t>
            </a:r>
            <a:r>
              <a:rPr lang="en-US" dirty="0"/>
              <a:t> do </a:t>
            </a:r>
            <a:r>
              <a:rPr lang="en-US" dirty="0" err="1"/>
              <a:t>mundo</a:t>
            </a:r>
            <a:r>
              <a:rPr lang="en-US" dirty="0"/>
              <a:t> real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FDA12A-C3EA-D64C-B15D-02F50F720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8AC84C-81D6-494F-976C-9ECE526D8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6BBE4-9BE6-454E-96C6-BDDC6C5E3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 descr="Screen Shot 2015-09-10 at 15.52.48.png">
            <a:extLst>
              <a:ext uri="{FF2B5EF4-FFF2-40B4-BE49-F238E27FC236}">
                <a16:creationId xmlns:a16="http://schemas.microsoft.com/office/drawing/2014/main" id="{9C2349B1-7D76-3B48-82EE-5D6787F6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12" y="1524000"/>
            <a:ext cx="4225536" cy="3581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Screen Shot 2015-09-10 at 15.59.01.png">
            <a:extLst>
              <a:ext uri="{FF2B5EF4-FFF2-40B4-BE49-F238E27FC236}">
                <a16:creationId xmlns:a16="http://schemas.microsoft.com/office/drawing/2014/main" id="{D52C758B-11C7-4745-B742-59BA52BBA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254884"/>
            <a:ext cx="4422648" cy="39075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Screen Shot 2015-09-10 at 15.59.26.png">
            <a:extLst>
              <a:ext uri="{FF2B5EF4-FFF2-40B4-BE49-F238E27FC236}">
                <a16:creationId xmlns:a16="http://schemas.microsoft.com/office/drawing/2014/main" id="{98E78931-1810-A446-98C2-2D3FAD795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359603"/>
            <a:ext cx="2667000" cy="59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81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40A9D-333B-8F43-955C-59B0B5E6D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Casos</a:t>
            </a:r>
            <a:r>
              <a:rPr lang="en-US" dirty="0"/>
              <a:t> de </a:t>
            </a:r>
            <a:r>
              <a:rPr lang="en-US" dirty="0" err="1"/>
              <a:t>roubo</a:t>
            </a:r>
            <a:r>
              <a:rPr lang="en-US" dirty="0"/>
              <a:t> de dados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C2766F-228E-5E46-9F94-1899A415E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62BC38-D8D8-6540-890E-139BBEFB8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18512-6C28-6B40-B1FB-890DA0795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B8AA27-DC43-9B4F-A530-5D48BE1CA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154188"/>
            <a:ext cx="4803693" cy="51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10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3455-2E02-BA47-AFD3-D2D692F09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Porquê</a:t>
            </a:r>
            <a:r>
              <a:rPr lang="en-US" dirty="0"/>
              <a:t>? </a:t>
            </a:r>
            <a:r>
              <a:rPr lang="en-US" dirty="0" err="1"/>
              <a:t>Qual</a:t>
            </a:r>
            <a:r>
              <a:rPr lang="en-US" dirty="0"/>
              <a:t> a </a:t>
            </a:r>
            <a:r>
              <a:rPr lang="en-US" dirty="0" err="1"/>
              <a:t>motivação</a:t>
            </a:r>
            <a:r>
              <a:rPr lang="en-US" dirty="0"/>
              <a:t> dos </a:t>
            </a:r>
            <a:r>
              <a:rPr lang="en-US" dirty="0" err="1"/>
              <a:t>atacantes</a:t>
            </a:r>
            <a:r>
              <a:rPr lang="en-US" dirty="0"/>
              <a:t>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29329-FB94-D645-A851-4ADA91404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D975D-9311-1649-8D7D-D7643C2D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D8481D-7211-3546-A7FE-1DD2C64E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0E73CE-28FE-AE40-A62A-008B1B56A9A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endParaRPr lang="en-US" b="1" dirty="0"/>
          </a:p>
          <a:p>
            <a:r>
              <a:rPr lang="en-US" b="1" dirty="0" err="1"/>
              <a:t>Roubo</a:t>
            </a:r>
            <a:r>
              <a:rPr lang="en-US" dirty="0"/>
              <a:t> – </a:t>
            </a:r>
            <a:r>
              <a:rPr lang="en-US" dirty="0" err="1"/>
              <a:t>homebanking</a:t>
            </a:r>
            <a:r>
              <a:rPr lang="en-US" dirty="0"/>
              <a:t>, </a:t>
            </a:r>
            <a:r>
              <a:rPr lang="en-US" dirty="0" err="1"/>
              <a:t>cartões</a:t>
            </a:r>
            <a:r>
              <a:rPr lang="en-US" dirty="0"/>
              <a:t> de </a:t>
            </a:r>
            <a:r>
              <a:rPr lang="en-US" dirty="0" err="1"/>
              <a:t>crédito</a:t>
            </a:r>
            <a:r>
              <a:rPr lang="en-US" dirty="0"/>
              <a:t>, </a:t>
            </a:r>
            <a:r>
              <a:rPr lang="en-US" dirty="0" err="1"/>
              <a:t>extorsão</a:t>
            </a:r>
            <a:r>
              <a:rPr lang="en-US" dirty="0"/>
              <a:t>…</a:t>
            </a:r>
          </a:p>
          <a:p>
            <a:pPr lvl="1"/>
            <a:r>
              <a:rPr lang="en-US" sz="1900" dirty="0">
                <a:hlinkClick r:id="rId2"/>
              </a:rPr>
              <a:t>http://www.seguranca-informatica.net/2013/07/kins-novo-cavalo-de-troia-ameaca-bancos.html</a:t>
            </a:r>
            <a:r>
              <a:rPr lang="en-US" sz="1900" dirty="0"/>
              <a:t> </a:t>
            </a:r>
          </a:p>
          <a:p>
            <a:endParaRPr lang="en-US" dirty="0"/>
          </a:p>
          <a:p>
            <a:r>
              <a:rPr lang="en-US" b="1" dirty="0" err="1"/>
              <a:t>Espionagem</a:t>
            </a:r>
            <a:r>
              <a:rPr lang="en-US" dirty="0"/>
              <a:t> – entre as </a:t>
            </a:r>
            <a:r>
              <a:rPr lang="en-US" dirty="0" err="1"/>
              <a:t>nações</a:t>
            </a:r>
            <a:r>
              <a:rPr lang="en-US" dirty="0"/>
              <a:t>, espionage industrial</a:t>
            </a:r>
          </a:p>
          <a:p>
            <a:pPr lvl="1"/>
            <a:r>
              <a:rPr lang="en-US" sz="1900" dirty="0">
                <a:hlinkClick r:id="rId3"/>
              </a:rPr>
              <a:t>http://www.seguranca-informatica.net/2013/08/xkeyscore-um-motor-de-busca-para.html</a:t>
            </a:r>
            <a:endParaRPr lang="en-US" sz="1900" dirty="0"/>
          </a:p>
          <a:p>
            <a:endParaRPr lang="en-US" dirty="0"/>
          </a:p>
          <a:p>
            <a:r>
              <a:rPr lang="en-US" b="1" dirty="0"/>
              <a:t>Guerra</a:t>
            </a:r>
            <a:r>
              <a:rPr lang="en-US" dirty="0"/>
              <a:t> – Estonia, Georgia,…</a:t>
            </a:r>
          </a:p>
          <a:p>
            <a:pPr lvl="1"/>
            <a:r>
              <a:rPr lang="en-US" sz="1900" dirty="0">
                <a:hlinkClick r:id="rId4"/>
              </a:rPr>
              <a:t>http://www.seguranca-informatica.net/search/label/ciber-guerra</a:t>
            </a:r>
            <a:endParaRPr lang="en-US" sz="1900" dirty="0"/>
          </a:p>
          <a:p>
            <a:endParaRPr lang="en-US" dirty="0"/>
          </a:p>
          <a:p>
            <a:r>
              <a:rPr lang="en-US" b="1" dirty="0" err="1"/>
              <a:t>Terrorismo</a:t>
            </a:r>
            <a:endParaRPr lang="en-US" b="1" dirty="0"/>
          </a:p>
          <a:p>
            <a:pPr lvl="1"/>
            <a:r>
              <a:rPr lang="en-US" sz="1900" dirty="0">
                <a:hlinkClick r:id="rId5"/>
              </a:rPr>
              <a:t>http://www.seguranca-informatica.net/2013/03/ataques-instituicoes-financeiras.html</a:t>
            </a:r>
            <a:r>
              <a:rPr lang="en-US" sz="1900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27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E5F54-B65B-7D49-B618-F446E4FF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vulnerabilidades</a:t>
            </a:r>
            <a:r>
              <a:rPr lang="en-US" dirty="0"/>
              <a:t> no software?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F61D4C-0F2F-944A-B261-2C4B2453D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6A6D9-E2BA-734D-987C-20F917D4B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CA21B5-8882-444F-A040-D6E3970DD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2CCDBA45-7108-9F45-9E05-769619F52F35}"/>
              </a:ext>
            </a:extLst>
          </p:cNvPr>
          <p:cNvSpPr/>
          <p:nvPr/>
        </p:nvSpPr>
        <p:spPr>
          <a:xfrm>
            <a:off x="2875000" y="2596239"/>
            <a:ext cx="3180384" cy="1905000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Três</a:t>
            </a:r>
            <a:r>
              <a:rPr lang="en-US" sz="2000" dirty="0"/>
              <a:t> Grandes </a:t>
            </a:r>
            <a:r>
              <a:rPr lang="en-US" sz="2000" dirty="0" err="1"/>
              <a:t>Razões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4F28F4-A16C-5C4D-8B6E-9CAF1B26BCF3}"/>
              </a:ext>
            </a:extLst>
          </p:cNvPr>
          <p:cNvSpPr txBox="1"/>
          <p:nvPr/>
        </p:nvSpPr>
        <p:spPr>
          <a:xfrm>
            <a:off x="3350214" y="1981200"/>
            <a:ext cx="2275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Complexidade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2A294-BE0C-2B48-944A-92E74E4C6C7E}"/>
              </a:ext>
            </a:extLst>
          </p:cNvPr>
          <p:cNvSpPr txBox="1"/>
          <p:nvPr/>
        </p:nvSpPr>
        <p:spPr>
          <a:xfrm>
            <a:off x="1152067" y="4788811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Extensibilidade</a:t>
            </a:r>
            <a:endParaRPr 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4B9429-99CD-E74F-83F0-F30EBC33852E}"/>
              </a:ext>
            </a:extLst>
          </p:cNvPr>
          <p:cNvSpPr txBox="1"/>
          <p:nvPr/>
        </p:nvSpPr>
        <p:spPr>
          <a:xfrm>
            <a:off x="5599266" y="4822970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Conectividade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95935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A01F-5BD2-0F4D-B5F4-ACB31C9C9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Complexidade</a:t>
            </a:r>
            <a:r>
              <a:rPr lang="en-US" dirty="0"/>
              <a:t> do software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20CE9-E3C6-E24C-907A-BA190B4FB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E697-7CEB-C642-A2A2-3B88A804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EAB3B-2AB3-8E40-AC50-B248549D4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5FFE8E-1180-1B4F-8E37-BBA3E434CD7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3"/>
            <a:endParaRPr lang="en-US" dirty="0"/>
          </a:p>
          <a:p>
            <a:r>
              <a:rPr lang="en-US" dirty="0" err="1"/>
              <a:t>Ataques</a:t>
            </a:r>
            <a:r>
              <a:rPr lang="en-US" dirty="0"/>
              <a:t> </a:t>
            </a:r>
            <a:r>
              <a:rPr lang="en-US" dirty="0" err="1"/>
              <a:t>exploram</a:t>
            </a:r>
            <a:r>
              <a:rPr lang="en-US" dirty="0"/>
              <a:t> </a:t>
            </a:r>
            <a:r>
              <a:rPr lang="en-US" dirty="0" err="1"/>
              <a:t>erros</a:t>
            </a:r>
            <a:r>
              <a:rPr lang="en-US" dirty="0"/>
              <a:t> no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chamados</a:t>
            </a:r>
            <a:r>
              <a:rPr lang="en-US" dirty="0"/>
              <a:t> </a:t>
            </a:r>
            <a:r>
              <a:rPr lang="en-US" b="1" dirty="0"/>
              <a:t>bugs</a:t>
            </a:r>
          </a:p>
          <a:p>
            <a:pPr lvl="1"/>
            <a:r>
              <a:rPr lang="en-US" dirty="0" err="1"/>
              <a:t>Estimativas</a:t>
            </a:r>
            <a:r>
              <a:rPr lang="en-US" dirty="0"/>
              <a:t> de 5-50 bugs </a:t>
            </a:r>
            <a:r>
              <a:rPr lang="en-US" dirty="0" err="1"/>
              <a:t>por</a:t>
            </a:r>
            <a:r>
              <a:rPr lang="en-US" dirty="0"/>
              <a:t> 1000 </a:t>
            </a:r>
            <a:r>
              <a:rPr lang="en-US" dirty="0" err="1"/>
              <a:t>linhas</a:t>
            </a:r>
            <a:r>
              <a:rPr lang="en-US" dirty="0"/>
              <a:t> de </a:t>
            </a:r>
            <a:r>
              <a:rPr lang="en-US" dirty="0" err="1"/>
              <a:t>código</a:t>
            </a:r>
            <a:endParaRPr lang="en-US" dirty="0"/>
          </a:p>
          <a:p>
            <a:endParaRPr lang="en-US" dirty="0"/>
          </a:p>
          <a:p>
            <a:r>
              <a:rPr lang="en-US" dirty="0"/>
              <a:t>O software actual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b="1" dirty="0" err="1"/>
              <a:t>muito</a:t>
            </a:r>
            <a:r>
              <a:rPr lang="en-US" b="1" dirty="0"/>
              <a:t> </a:t>
            </a:r>
            <a:r>
              <a:rPr lang="en-US" b="1" dirty="0" err="1"/>
              <a:t>complexo</a:t>
            </a:r>
            <a:r>
              <a:rPr lang="en-US" dirty="0"/>
              <a:t>!</a:t>
            </a:r>
          </a:p>
          <a:p>
            <a:pPr lvl="1"/>
            <a:r>
              <a:rPr lang="en-US" dirty="0" err="1"/>
              <a:t>Exemplos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Windows 10: &gt; 50 </a:t>
            </a:r>
            <a:r>
              <a:rPr lang="en-US" dirty="0" err="1"/>
              <a:t>Mloc</a:t>
            </a:r>
            <a:endParaRPr lang="en-US" dirty="0"/>
          </a:p>
          <a:p>
            <a:pPr lvl="2"/>
            <a:r>
              <a:rPr lang="en-US" dirty="0"/>
              <a:t>Linux Kernel 3.6: ~16 </a:t>
            </a:r>
            <a:r>
              <a:rPr lang="en-US" dirty="0" err="1"/>
              <a:t>Mloc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 err="1"/>
              <a:t>Complexidade</a:t>
            </a:r>
            <a:r>
              <a:rPr lang="en-US" dirty="0"/>
              <a:t> do software </a:t>
            </a:r>
            <a:r>
              <a:rPr lang="en-US" dirty="0" err="1"/>
              <a:t>tende</a:t>
            </a:r>
            <a:r>
              <a:rPr lang="en-US" dirty="0"/>
              <a:t> a </a:t>
            </a:r>
            <a:r>
              <a:rPr lang="en-US" dirty="0" err="1"/>
              <a:t>aumentar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113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A01F-5BD2-0F4D-B5F4-ACB31C9C9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Extensibilidade</a:t>
            </a:r>
            <a:r>
              <a:rPr lang="en-US" dirty="0"/>
              <a:t> do software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20CE9-E3C6-E24C-907A-BA190B4FB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E697-7CEB-C642-A2A2-3B88A804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 - Nuno Santos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9EAB3B-2AB3-8E40-AC50-B248549D4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C06C6-5388-EF48-9B75-F2C2BBFC0E68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5FFE8E-1180-1B4F-8E37-BBA3E434CD7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/>
              <a:t>O software actual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natureza</a:t>
            </a:r>
            <a:r>
              <a:rPr lang="en-US" dirty="0"/>
              <a:t> </a:t>
            </a:r>
            <a:r>
              <a:rPr lang="en-US" b="1" dirty="0" err="1"/>
              <a:t>extensível</a:t>
            </a:r>
            <a:endParaRPr lang="en-US" b="1" dirty="0"/>
          </a:p>
          <a:p>
            <a:pPr lvl="1"/>
            <a:r>
              <a:rPr lang="en-US" dirty="0"/>
              <a:t>Device drivers, plug-ins, </a:t>
            </a:r>
            <a:r>
              <a:rPr lang="en-US" dirty="0" err="1"/>
              <a:t>módulos</a:t>
            </a:r>
            <a:r>
              <a:rPr lang="en-US" dirty="0"/>
              <a:t>, apps,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 err="1"/>
              <a:t>Máquinas</a:t>
            </a:r>
            <a:r>
              <a:rPr lang="en-US" dirty="0"/>
              <a:t> </a:t>
            </a:r>
            <a:r>
              <a:rPr lang="en-US" dirty="0" err="1"/>
              <a:t>virtuais</a:t>
            </a:r>
            <a:r>
              <a:rPr lang="en-US" dirty="0"/>
              <a:t> 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móvel</a:t>
            </a:r>
            <a:r>
              <a:rPr lang="en-US" dirty="0"/>
              <a:t> (JavaScript, Java, etc.)</a:t>
            </a:r>
          </a:p>
          <a:p>
            <a:pPr lvl="1"/>
            <a:r>
              <a:rPr lang="en-US" dirty="0" err="1"/>
              <a:t>Combinação</a:t>
            </a:r>
            <a:r>
              <a:rPr lang="en-US" dirty="0"/>
              <a:t> de </a:t>
            </a:r>
            <a:r>
              <a:rPr lang="en-US" dirty="0" err="1"/>
              <a:t>componentes</a:t>
            </a:r>
            <a:r>
              <a:rPr lang="en-US" dirty="0"/>
              <a:t> e </a:t>
            </a:r>
            <a:r>
              <a:rPr lang="en-US" dirty="0" err="1"/>
              <a:t>formas</a:t>
            </a:r>
            <a:r>
              <a:rPr lang="en-US" dirty="0"/>
              <a:t> de </a:t>
            </a:r>
            <a:r>
              <a:rPr lang="en-US" dirty="0" err="1"/>
              <a:t>execução</a:t>
            </a:r>
            <a:r>
              <a:rPr lang="en-US" dirty="0"/>
              <a:t> (web apps)</a:t>
            </a:r>
          </a:p>
          <a:p>
            <a:endParaRPr lang="en-US" dirty="0"/>
          </a:p>
          <a:p>
            <a:r>
              <a:rPr lang="en-US" dirty="0" err="1"/>
              <a:t>Difícil</a:t>
            </a:r>
            <a:r>
              <a:rPr lang="en-US" dirty="0"/>
              <a:t> </a:t>
            </a:r>
            <a:r>
              <a:rPr lang="en-US" dirty="0" err="1"/>
              <a:t>garantir</a:t>
            </a:r>
            <a:r>
              <a:rPr lang="en-US" dirty="0"/>
              <a:t> </a:t>
            </a:r>
            <a:r>
              <a:rPr lang="en-US" b="1" dirty="0" err="1"/>
              <a:t>segurança</a:t>
            </a:r>
            <a:r>
              <a:rPr lang="en-US" b="1" dirty="0"/>
              <a:t> global </a:t>
            </a:r>
            <a:r>
              <a:rPr lang="en-US" dirty="0"/>
              <a:t>de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susceptível</a:t>
            </a:r>
            <a:r>
              <a:rPr lang="en-US" dirty="0"/>
              <a:t> a </a:t>
            </a:r>
            <a:r>
              <a:rPr lang="en-US" dirty="0" err="1"/>
              <a:t>incorporar</a:t>
            </a:r>
            <a:r>
              <a:rPr lang="en-US" dirty="0"/>
              <a:t> </a:t>
            </a:r>
            <a:r>
              <a:rPr lang="en-US" b="1" dirty="0"/>
              <a:t>software </a:t>
            </a:r>
            <a:r>
              <a:rPr lang="en-US" b="1" dirty="0" err="1"/>
              <a:t>malicioso</a:t>
            </a:r>
            <a:endParaRPr lang="en-US" b="1" dirty="0"/>
          </a:p>
          <a:p>
            <a:pPr lvl="1"/>
            <a:r>
              <a:rPr lang="en-US" dirty="0" err="1"/>
              <a:t>Vírus</a:t>
            </a:r>
            <a:r>
              <a:rPr lang="en-US" dirty="0"/>
              <a:t>, </a:t>
            </a:r>
            <a:r>
              <a:rPr lang="en-US" dirty="0" err="1"/>
              <a:t>cavalos</a:t>
            </a:r>
            <a:r>
              <a:rPr lang="en-US" dirty="0"/>
              <a:t> de </a:t>
            </a:r>
            <a:r>
              <a:rPr lang="en-US" dirty="0" err="1"/>
              <a:t>tróia</a:t>
            </a:r>
            <a:r>
              <a:rPr lang="en-US" dirty="0"/>
              <a:t>, vermes,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9961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ntos_theme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santos_theme.thmx</Template>
  <TotalTime>11972</TotalTime>
  <Words>2054</Words>
  <Application>Microsoft Macintosh PowerPoint</Application>
  <PresentationFormat>On-screen Show (4:3)</PresentationFormat>
  <Paragraphs>481</Paragraphs>
  <Slides>37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Gill Sans MT</vt:lpstr>
      <vt:lpstr>Tw Cen MT</vt:lpstr>
      <vt:lpstr>Wingdings</vt:lpstr>
      <vt:lpstr>Wingdings 3</vt:lpstr>
      <vt:lpstr>santos_theme</vt:lpstr>
      <vt:lpstr>Visio</vt:lpstr>
      <vt:lpstr>Introdução &amp; Conceitos de Segurança de Software  Parte I: Enquadramento e Protecção</vt:lpstr>
      <vt:lpstr>O software actual tem deficiências</vt:lpstr>
      <vt:lpstr>Quando se tornam vulnerabilidades?</vt:lpstr>
      <vt:lpstr>Mais notícias do mundo real</vt:lpstr>
      <vt:lpstr>Casos de roubo de dados</vt:lpstr>
      <vt:lpstr>Porquê? Qual a motivação dos atacantes?</vt:lpstr>
      <vt:lpstr>Porque existem vulnerabilidades no software?</vt:lpstr>
      <vt:lpstr>Complexidade do software</vt:lpstr>
      <vt:lpstr>Extensibilidade do software</vt:lpstr>
      <vt:lpstr>Conectividade dos sistemas</vt:lpstr>
      <vt:lpstr>Futuro (próximo) do software</vt:lpstr>
      <vt:lpstr>Alguns números de 2015</vt:lpstr>
      <vt:lpstr>Alguns números de 2015</vt:lpstr>
      <vt:lpstr>Principais objectivos desta cadeira</vt:lpstr>
      <vt:lpstr>Organização</vt:lpstr>
      <vt:lpstr>Programa da cadeira</vt:lpstr>
      <vt:lpstr>Componente laboratorial</vt:lpstr>
      <vt:lpstr>Avaliação da cadeira</vt:lpstr>
      <vt:lpstr>Bibliografia</vt:lpstr>
      <vt:lpstr>Programa</vt:lpstr>
      <vt:lpstr>Conceitos de segurança de software</vt:lpstr>
      <vt:lpstr>Três atributos de segurança</vt:lpstr>
      <vt:lpstr>Vulnerabilidade + Ataque =&gt; Intrusão</vt:lpstr>
      <vt:lpstr>Vulnerabilidades Zero-Day</vt:lpstr>
      <vt:lpstr>Tipos de vulnerabilidades</vt:lpstr>
      <vt:lpstr>Fontes de informação sobre vulnerabilidades</vt:lpstr>
      <vt:lpstr>Superfície de ataque</vt:lpstr>
      <vt:lpstr>Malware</vt:lpstr>
      <vt:lpstr>Vermes, virus, cavalos de troia</vt:lpstr>
      <vt:lpstr>Phishing</vt:lpstr>
      <vt:lpstr>Drive-by download</vt:lpstr>
      <vt:lpstr>Ransomware</vt:lpstr>
      <vt:lpstr>Backdoors, Rootkits, Bots</vt:lpstr>
      <vt:lpstr>Ataque manual</vt:lpstr>
      <vt:lpstr>Sumário de perspectivas sobre ataques</vt:lpstr>
      <vt:lpstr>Conclusões</vt:lpstr>
      <vt:lpstr>Referências e próxima aula</vt:lpstr>
    </vt:vector>
  </TitlesOfParts>
  <Company>MPI-SWS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Policy-Sealed Data: A New Abstraction for Building Trusted Cloud Services</dc:title>
  <dc:creator>Nuno Santos</dc:creator>
  <cp:lastModifiedBy>Microsoft Office User</cp:lastModifiedBy>
  <cp:revision>3353</cp:revision>
  <cp:lastPrinted>2018-09-21T17:49:28Z</cp:lastPrinted>
  <dcterms:created xsi:type="dcterms:W3CDTF">2012-05-28T08:58:25Z</dcterms:created>
  <dcterms:modified xsi:type="dcterms:W3CDTF">2019-07-08T14:51:08Z</dcterms:modified>
</cp:coreProperties>
</file>